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390" r:id="rId2"/>
    <p:sldId id="392" r:id="rId3"/>
    <p:sldId id="393" r:id="rId4"/>
    <p:sldId id="394" r:id="rId5"/>
    <p:sldId id="391" r:id="rId6"/>
    <p:sldId id="396" r:id="rId7"/>
    <p:sldId id="397" r:id="rId8"/>
    <p:sldId id="389" r:id="rId9"/>
  </p:sldIdLst>
  <p:sldSz cx="12192000" cy="6858000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F5AB1C69-6EDB-4FF4-983F-18BD219EF322}" styleName="Styl pośredni 2 — Ak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Styl pośredni 2 — Ak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21E4AEA4-8DFA-4A89-87EB-49C32662AFE0}" styleName="Styl pośredni 2 — Ak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Bez stylu, bez siatki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69012ECD-51FC-41F1-AA8D-1B2483CD663E}" styleName="Styl jasny 2 — Ak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72833802-FEF1-4C79-8D5D-14CF1EAF98D9}" styleName="Styl jasny 2 — Ak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5DA37D80-6434-44D0-A028-1B22A696006F}" styleName="Styl jasny 3 — Ak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0660B408-B3CF-4A94-85FC-2B1E0A45F4A2}" styleName="Styl ciemny 2 - Akcent 1/Ak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203" autoAdjust="0"/>
    <p:restoredTop sz="94660"/>
  </p:normalViewPr>
  <p:slideViewPr>
    <p:cSldViewPr snapToGrid="0">
      <p:cViewPr varScale="1">
        <p:scale>
          <a:sx n="93" d="100"/>
          <a:sy n="93" d="100"/>
        </p:scale>
        <p:origin x="78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24208B5-BD8E-4FFB-BE4B-B8896C669F52}" type="datetimeFigureOut">
              <a:rPr lang="pl-PL" smtClean="0"/>
              <a:t>2019-05-28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6CE895-022C-438D-8D06-1CBCB355B8A2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1549058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AF67C5-117F-47C6-BCBB-AD9AFE2921B9}" type="datetimeFigureOut">
              <a:rPr lang="pl-PL" smtClean="0"/>
              <a:t>2019-05-28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73B6A7-151D-4842-BE9E-5671C40A888A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579950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AF67C5-117F-47C6-BCBB-AD9AFE2921B9}" type="datetimeFigureOut">
              <a:rPr lang="pl-PL" smtClean="0"/>
              <a:t>2019-05-28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73B6A7-151D-4842-BE9E-5671C40A888A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6898625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AF67C5-117F-47C6-BCBB-AD9AFE2921B9}" type="datetimeFigureOut">
              <a:rPr lang="pl-PL" smtClean="0"/>
              <a:t>2019-05-28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73B6A7-151D-4842-BE9E-5671C40A888A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8281945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AF67C5-117F-47C6-BCBB-AD9AFE2921B9}" type="datetimeFigureOut">
              <a:rPr lang="pl-PL" smtClean="0"/>
              <a:t>2019-05-28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73B6A7-151D-4842-BE9E-5671C40A888A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302462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AF67C5-117F-47C6-BCBB-AD9AFE2921B9}" type="datetimeFigureOut">
              <a:rPr lang="pl-PL" smtClean="0"/>
              <a:t>2019-05-28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73B6A7-151D-4842-BE9E-5671C40A888A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1158990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AF67C5-117F-47C6-BCBB-AD9AFE2921B9}" type="datetimeFigureOut">
              <a:rPr lang="pl-PL" smtClean="0"/>
              <a:t>2019-05-28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73B6A7-151D-4842-BE9E-5671C40A888A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3436383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AF67C5-117F-47C6-BCBB-AD9AFE2921B9}" type="datetimeFigureOut">
              <a:rPr lang="pl-PL" smtClean="0"/>
              <a:t>2019-05-28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73B6A7-151D-4842-BE9E-5671C40A888A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0558015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AF67C5-117F-47C6-BCBB-AD9AFE2921B9}" type="datetimeFigureOut">
              <a:rPr lang="pl-PL" smtClean="0"/>
              <a:t>2019-05-28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73B6A7-151D-4842-BE9E-5671C40A888A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2285457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AF67C5-117F-47C6-BCBB-AD9AFE2921B9}" type="datetimeFigureOut">
              <a:rPr lang="pl-PL" smtClean="0"/>
              <a:t>2019-05-28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73B6A7-151D-4842-BE9E-5671C40A888A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288376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AF67C5-117F-47C6-BCBB-AD9AFE2921B9}" type="datetimeFigureOut">
              <a:rPr lang="pl-PL" smtClean="0"/>
              <a:t>2019-05-28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73B6A7-151D-4842-BE9E-5671C40A888A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3418722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AF67C5-117F-47C6-BCBB-AD9AFE2921B9}" type="datetimeFigureOut">
              <a:rPr lang="pl-PL" smtClean="0"/>
              <a:t>2019-05-28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73B6A7-151D-4842-BE9E-5671C40A888A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5860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AF67C5-117F-47C6-BCBB-AD9AFE2921B9}" type="datetimeFigureOut">
              <a:rPr lang="pl-PL" smtClean="0"/>
              <a:t>2019-05-28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73B6A7-151D-4842-BE9E-5671C40A888A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5114352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pole tekstowe 9"/>
          <p:cNvSpPr txBox="1"/>
          <p:nvPr/>
        </p:nvSpPr>
        <p:spPr>
          <a:xfrm>
            <a:off x="647700" y="2644170"/>
            <a:ext cx="4611519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4800" b="1" dirty="0" smtClean="0">
                <a:latin typeface="+mj-lt"/>
              </a:rPr>
              <a:t>GigaPromocja</a:t>
            </a:r>
          </a:p>
          <a:p>
            <a:r>
              <a:rPr lang="pl-PL" sz="4800" b="1" dirty="0">
                <a:latin typeface="+mj-lt"/>
              </a:rPr>
              <a:t>d</a:t>
            </a:r>
            <a:r>
              <a:rPr lang="pl-PL" sz="4800" b="1" dirty="0" smtClean="0">
                <a:latin typeface="+mj-lt"/>
              </a:rPr>
              <a:t>la Przyjaciół Netii</a:t>
            </a:r>
            <a:endParaRPr lang="pl-PL" sz="4800" b="1" dirty="0">
              <a:latin typeface="+mj-lt"/>
            </a:endParaRPr>
          </a:p>
        </p:txBody>
      </p:sp>
      <p:sp>
        <p:nvSpPr>
          <p:cNvPr id="12" name="pole tekstowe 11"/>
          <p:cNvSpPr txBox="1"/>
          <p:nvPr/>
        </p:nvSpPr>
        <p:spPr>
          <a:xfrm>
            <a:off x="647700" y="4714472"/>
            <a:ext cx="193835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3600" dirty="0" smtClean="0">
                <a:latin typeface="+mj-lt"/>
              </a:rPr>
              <a:t>Maj 2019</a:t>
            </a:r>
            <a:endParaRPr lang="pl-PL" sz="3600" dirty="0">
              <a:latin typeface="+mj-lt"/>
            </a:endParaRPr>
          </a:p>
        </p:txBody>
      </p:sp>
      <p:pic>
        <p:nvPicPr>
          <p:cNvPr id="3" name="Obraz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725" y="5499800"/>
            <a:ext cx="2599949" cy="6096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886269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az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633"/>
            <a:ext cx="12192000" cy="6858000"/>
          </a:xfrm>
          <a:prstGeom prst="rect">
            <a:avLst/>
          </a:prstGeom>
        </p:spPr>
      </p:pic>
      <p:sp>
        <p:nvSpPr>
          <p:cNvPr id="5" name="pole tekstowe 4"/>
          <p:cNvSpPr txBox="1"/>
          <p:nvPr/>
        </p:nvSpPr>
        <p:spPr>
          <a:xfrm>
            <a:off x="715890" y="226297"/>
            <a:ext cx="242470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3600" b="1" dirty="0" smtClean="0">
                <a:latin typeface="+mj-lt"/>
              </a:rPr>
              <a:t>Co nowego?</a:t>
            </a:r>
            <a:endParaRPr lang="pl-PL" sz="3600" b="1" dirty="0">
              <a:latin typeface="+mj-lt"/>
            </a:endParaRPr>
          </a:p>
        </p:txBody>
      </p:sp>
      <p:pic>
        <p:nvPicPr>
          <p:cNvPr id="10" name="Obraz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7759" y="3046538"/>
            <a:ext cx="5814714" cy="3993329"/>
          </a:xfrm>
          <a:prstGeom prst="rect">
            <a:avLst/>
          </a:prstGeom>
        </p:spPr>
      </p:pic>
      <p:sp>
        <p:nvSpPr>
          <p:cNvPr id="4" name="pole tekstowe 3"/>
          <p:cNvSpPr txBox="1"/>
          <p:nvPr/>
        </p:nvSpPr>
        <p:spPr>
          <a:xfrm>
            <a:off x="715890" y="1177605"/>
            <a:ext cx="465986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pl-PL" sz="2400" b="1" dirty="0" smtClean="0">
                <a:latin typeface="+mj-lt"/>
              </a:rPr>
              <a:t>Nowe prędkości </a:t>
            </a:r>
            <a:r>
              <a:rPr lang="pl-PL" sz="2400" dirty="0" smtClean="0">
                <a:latin typeface="+mj-lt"/>
              </a:rPr>
              <a:t>bez zmiany ceny</a:t>
            </a:r>
            <a:endParaRPr lang="pl-PL" sz="2400" dirty="0">
              <a:latin typeface="+mj-lt"/>
            </a:endParaRPr>
          </a:p>
        </p:txBody>
      </p:sp>
      <p:sp>
        <p:nvSpPr>
          <p:cNvPr id="7" name="pole tekstowe 6"/>
          <p:cNvSpPr txBox="1"/>
          <p:nvPr/>
        </p:nvSpPr>
        <p:spPr>
          <a:xfrm>
            <a:off x="715890" y="2536695"/>
            <a:ext cx="936108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pl-PL" sz="2400" b="1" dirty="0" smtClean="0">
                <a:latin typeface="+mj-lt"/>
              </a:rPr>
              <a:t>Spójna oferta </a:t>
            </a:r>
            <a:r>
              <a:rPr lang="pl-PL" sz="2400" dirty="0" smtClean="0">
                <a:latin typeface="+mj-lt"/>
              </a:rPr>
              <a:t>na PON / ETTH / HFC – Max 150 / Max 500 / Max 1000</a:t>
            </a:r>
            <a:endParaRPr lang="pl-PL" sz="2400" dirty="0">
              <a:latin typeface="+mj-lt"/>
            </a:endParaRPr>
          </a:p>
        </p:txBody>
      </p:sp>
      <p:sp>
        <p:nvSpPr>
          <p:cNvPr id="9" name="pole tekstowe 8"/>
          <p:cNvSpPr txBox="1"/>
          <p:nvPr/>
        </p:nvSpPr>
        <p:spPr>
          <a:xfrm>
            <a:off x="632854" y="3394465"/>
            <a:ext cx="514172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pl-PL" sz="2400" dirty="0" smtClean="0">
                <a:latin typeface="+mj-lt"/>
              </a:rPr>
              <a:t>Telefon stacjonarny w pakiecie </a:t>
            </a:r>
            <a:r>
              <a:rPr lang="pl-PL" sz="2400" b="1" dirty="0" smtClean="0">
                <a:latin typeface="+mj-lt"/>
              </a:rPr>
              <a:t>taniej</a:t>
            </a:r>
            <a:endParaRPr lang="pl-PL" sz="2400" b="1" dirty="0">
              <a:latin typeface="+mj-lt"/>
            </a:endParaRPr>
          </a:p>
        </p:txBody>
      </p:sp>
      <p:sp>
        <p:nvSpPr>
          <p:cNvPr id="11" name="pole tekstowe 10"/>
          <p:cNvSpPr txBox="1"/>
          <p:nvPr/>
        </p:nvSpPr>
        <p:spPr>
          <a:xfrm>
            <a:off x="2028364" y="1936271"/>
            <a:ext cx="24124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>
                <a:latin typeface="+mj-lt"/>
              </a:rPr>
              <a:t>9</a:t>
            </a:r>
            <a:r>
              <a:rPr lang="pl-PL" dirty="0" smtClean="0">
                <a:latin typeface="+mj-lt"/>
              </a:rPr>
              <a:t>00 </a:t>
            </a:r>
            <a:r>
              <a:rPr lang="pl-PL" dirty="0" err="1" smtClean="0">
                <a:latin typeface="+mj-lt"/>
              </a:rPr>
              <a:t>Mb</a:t>
            </a:r>
            <a:r>
              <a:rPr lang="pl-PL" dirty="0" smtClean="0">
                <a:latin typeface="+mj-lt"/>
              </a:rPr>
              <a:t>/s </a:t>
            </a:r>
            <a:r>
              <a:rPr lang="pl-PL" dirty="0" smtClean="0">
                <a:latin typeface="+mj-lt"/>
                <a:sym typeface="Wingdings" panose="05000000000000000000" pitchFamily="2" charset="2"/>
              </a:rPr>
              <a:t></a:t>
            </a:r>
            <a:r>
              <a:rPr lang="pl-PL" dirty="0" smtClean="0">
                <a:latin typeface="+mj-lt"/>
              </a:rPr>
              <a:t> 1000 </a:t>
            </a:r>
            <a:r>
              <a:rPr lang="pl-PL" dirty="0" err="1" smtClean="0">
                <a:latin typeface="+mj-lt"/>
              </a:rPr>
              <a:t>Mb</a:t>
            </a:r>
            <a:r>
              <a:rPr lang="pl-PL" dirty="0" smtClean="0">
                <a:latin typeface="+mj-lt"/>
              </a:rPr>
              <a:t>/s</a:t>
            </a:r>
            <a:endParaRPr lang="pl-PL" dirty="0">
              <a:latin typeface="+mj-lt"/>
            </a:endParaRPr>
          </a:p>
        </p:txBody>
      </p:sp>
      <p:sp>
        <p:nvSpPr>
          <p:cNvPr id="12" name="pole tekstowe 11"/>
          <p:cNvSpPr txBox="1"/>
          <p:nvPr/>
        </p:nvSpPr>
        <p:spPr>
          <a:xfrm>
            <a:off x="2028364" y="1598964"/>
            <a:ext cx="24012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 smtClean="0">
                <a:latin typeface="+mj-lt"/>
              </a:rPr>
              <a:t>300 </a:t>
            </a:r>
            <a:r>
              <a:rPr lang="pl-PL" dirty="0" err="1" smtClean="0">
                <a:latin typeface="+mj-lt"/>
              </a:rPr>
              <a:t>Mb</a:t>
            </a:r>
            <a:r>
              <a:rPr lang="pl-PL" dirty="0" smtClean="0">
                <a:latin typeface="+mj-lt"/>
              </a:rPr>
              <a:t>/s </a:t>
            </a:r>
            <a:r>
              <a:rPr lang="pl-PL" dirty="0" smtClean="0">
                <a:latin typeface="+mj-lt"/>
                <a:sym typeface="Wingdings" panose="05000000000000000000" pitchFamily="2" charset="2"/>
              </a:rPr>
              <a:t></a:t>
            </a:r>
            <a:r>
              <a:rPr lang="pl-PL" dirty="0" smtClean="0">
                <a:latin typeface="+mj-lt"/>
              </a:rPr>
              <a:t>   500 </a:t>
            </a:r>
            <a:r>
              <a:rPr lang="pl-PL" dirty="0" err="1" smtClean="0">
                <a:latin typeface="+mj-lt"/>
              </a:rPr>
              <a:t>Mb</a:t>
            </a:r>
            <a:r>
              <a:rPr lang="pl-PL" dirty="0" smtClean="0">
                <a:latin typeface="+mj-lt"/>
              </a:rPr>
              <a:t>/s</a:t>
            </a:r>
            <a:endParaRPr lang="pl-PL" dirty="0">
              <a:latin typeface="+mj-lt"/>
            </a:endParaRPr>
          </a:p>
        </p:txBody>
      </p:sp>
      <p:sp>
        <p:nvSpPr>
          <p:cNvPr id="13" name="pole tekstowe 12"/>
          <p:cNvSpPr txBox="1"/>
          <p:nvPr/>
        </p:nvSpPr>
        <p:spPr>
          <a:xfrm>
            <a:off x="632854" y="4202648"/>
            <a:ext cx="471212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pl-PL" sz="2400" dirty="0" smtClean="0">
                <a:latin typeface="+mj-lt"/>
              </a:rPr>
              <a:t>HBO GO już za 19,90 zł </a:t>
            </a:r>
            <a:r>
              <a:rPr lang="pl-PL" sz="2400" b="1" dirty="0" smtClean="0">
                <a:latin typeface="+mj-lt"/>
              </a:rPr>
              <a:t>bez lojalki</a:t>
            </a:r>
            <a:endParaRPr lang="pl-PL" sz="2400" b="1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60163325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222"/>
          <a:stretch/>
        </p:blipFill>
        <p:spPr>
          <a:xfrm>
            <a:off x="3845796" y="2971801"/>
            <a:ext cx="8346202" cy="3886200"/>
          </a:xfrm>
          <a:prstGeom prst="rect">
            <a:avLst/>
          </a:prstGeom>
        </p:spPr>
      </p:pic>
      <p:sp>
        <p:nvSpPr>
          <p:cNvPr id="5" name="pole tekstowe 4"/>
          <p:cNvSpPr txBox="1"/>
          <p:nvPr/>
        </p:nvSpPr>
        <p:spPr>
          <a:xfrm>
            <a:off x="1025484" y="506313"/>
            <a:ext cx="382284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3600" b="1" dirty="0" smtClean="0">
                <a:latin typeface="+mj-lt"/>
              </a:rPr>
              <a:t>Światłowód od Netii</a:t>
            </a:r>
            <a:endParaRPr lang="pl-PL" sz="3600" b="1" dirty="0">
              <a:latin typeface="+mj-lt"/>
            </a:endParaRPr>
          </a:p>
        </p:txBody>
      </p:sp>
      <p:pic>
        <p:nvPicPr>
          <p:cNvPr id="13" name="Obraz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4325" y="543043"/>
            <a:ext cx="2599949" cy="609601"/>
          </a:xfrm>
          <a:prstGeom prst="rect">
            <a:avLst/>
          </a:prstGeom>
        </p:spPr>
      </p:pic>
      <p:pic>
        <p:nvPicPr>
          <p:cNvPr id="12" name="Obraz 11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4420"/>
          <a:stretch/>
        </p:blipFill>
        <p:spPr>
          <a:xfrm>
            <a:off x="752031" y="2117554"/>
            <a:ext cx="2432755" cy="2988646"/>
          </a:xfrm>
          <a:prstGeom prst="rect">
            <a:avLst/>
          </a:prstGeom>
        </p:spPr>
      </p:pic>
      <p:pic>
        <p:nvPicPr>
          <p:cNvPr id="14" name="Obraz 1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924" r="36901"/>
          <a:stretch/>
        </p:blipFill>
        <p:spPr>
          <a:xfrm>
            <a:off x="3821682" y="2117554"/>
            <a:ext cx="2394284" cy="2988646"/>
          </a:xfrm>
          <a:prstGeom prst="rect">
            <a:avLst/>
          </a:prstGeom>
        </p:spPr>
      </p:pic>
      <p:pic>
        <p:nvPicPr>
          <p:cNvPr id="15" name="Obraz 1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184"/>
          <a:stretch/>
        </p:blipFill>
        <p:spPr>
          <a:xfrm>
            <a:off x="6899541" y="2117554"/>
            <a:ext cx="2074784" cy="29886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155994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ole tekstowe 3"/>
          <p:cNvSpPr txBox="1"/>
          <p:nvPr/>
        </p:nvSpPr>
        <p:spPr>
          <a:xfrm>
            <a:off x="905086" y="325609"/>
            <a:ext cx="219476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3600" b="1" dirty="0" smtClean="0">
                <a:latin typeface="+mj-lt"/>
              </a:rPr>
              <a:t>Urządzenia</a:t>
            </a:r>
            <a:endParaRPr lang="pl-PL" sz="3600" b="1" dirty="0">
              <a:latin typeface="+mj-lt"/>
            </a:endParaRPr>
          </a:p>
        </p:txBody>
      </p:sp>
      <p:pic>
        <p:nvPicPr>
          <p:cNvPr id="5" name="Obraz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8544" y="6338843"/>
            <a:ext cx="1394776" cy="327028"/>
          </a:xfrm>
          <a:prstGeom prst="rect">
            <a:avLst/>
          </a:prstGeom>
        </p:spPr>
      </p:pic>
      <p:grpSp>
        <p:nvGrpSpPr>
          <p:cNvPr id="13" name="Grupa 12"/>
          <p:cNvGrpSpPr/>
          <p:nvPr/>
        </p:nvGrpSpPr>
        <p:grpSpPr>
          <a:xfrm>
            <a:off x="0" y="1698568"/>
            <a:ext cx="4089653" cy="3372766"/>
            <a:chOff x="120397" y="2209988"/>
            <a:chExt cx="4089653" cy="3372766"/>
          </a:xfrm>
        </p:grpSpPr>
        <p:pic>
          <p:nvPicPr>
            <p:cNvPr id="9" name="Obraz 8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0397" y="2209988"/>
              <a:ext cx="4089653" cy="2726435"/>
            </a:xfrm>
            <a:prstGeom prst="rect">
              <a:avLst/>
            </a:prstGeom>
          </p:spPr>
        </p:pic>
        <p:sp>
          <p:nvSpPr>
            <p:cNvPr id="10" name="pole tekstowe 9"/>
            <p:cNvSpPr txBox="1"/>
            <p:nvPr/>
          </p:nvSpPr>
          <p:spPr>
            <a:xfrm>
              <a:off x="1572364" y="4936423"/>
              <a:ext cx="1338828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pl-PL" b="1" dirty="0" smtClean="0"/>
                <a:t>ONT Combo</a:t>
              </a:r>
            </a:p>
            <a:p>
              <a:pPr algn="ctr"/>
              <a:r>
                <a:rPr lang="pl-PL" dirty="0" smtClean="0"/>
                <a:t>PON 1Gb/s</a:t>
              </a:r>
              <a:endParaRPr lang="pl-PL" dirty="0"/>
            </a:p>
          </p:txBody>
        </p:sp>
      </p:grpSp>
      <p:grpSp>
        <p:nvGrpSpPr>
          <p:cNvPr id="14" name="Grupa 13"/>
          <p:cNvGrpSpPr/>
          <p:nvPr/>
        </p:nvGrpSpPr>
        <p:grpSpPr>
          <a:xfrm>
            <a:off x="4021306" y="1947275"/>
            <a:ext cx="2582951" cy="3124059"/>
            <a:chOff x="3956486" y="2458695"/>
            <a:chExt cx="2582951" cy="3124059"/>
          </a:xfrm>
        </p:grpSpPr>
        <p:pic>
          <p:nvPicPr>
            <p:cNvPr id="7" name="Picture 3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25335" y="2458695"/>
              <a:ext cx="2160529" cy="22290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1" name="pole tekstowe 10"/>
            <p:cNvSpPr txBox="1"/>
            <p:nvPr/>
          </p:nvSpPr>
          <p:spPr>
            <a:xfrm>
              <a:off x="3956486" y="4936423"/>
              <a:ext cx="2582951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pl-PL" b="1" dirty="0" smtClean="0"/>
                <a:t>ADB</a:t>
              </a:r>
            </a:p>
            <a:p>
              <a:pPr algn="ctr"/>
              <a:r>
                <a:rPr lang="pl-PL" dirty="0" smtClean="0"/>
                <a:t>PON Alcatel / ETTH 1Gb/s</a:t>
              </a:r>
              <a:endParaRPr lang="pl-PL" dirty="0"/>
            </a:p>
          </p:txBody>
        </p:sp>
      </p:grpSp>
      <p:grpSp>
        <p:nvGrpSpPr>
          <p:cNvPr id="15" name="Grupa 14"/>
          <p:cNvGrpSpPr/>
          <p:nvPr/>
        </p:nvGrpSpPr>
        <p:grpSpPr>
          <a:xfrm>
            <a:off x="7032171" y="1662650"/>
            <a:ext cx="2053704" cy="3408683"/>
            <a:chOff x="6709102" y="2174070"/>
            <a:chExt cx="2053704" cy="3408683"/>
          </a:xfrm>
        </p:grpSpPr>
        <p:pic>
          <p:nvPicPr>
            <p:cNvPr id="8" name="Picture 2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75580" y="2174070"/>
              <a:ext cx="1920745" cy="25136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2" name="pole tekstowe 11"/>
            <p:cNvSpPr txBox="1"/>
            <p:nvPr/>
          </p:nvSpPr>
          <p:spPr>
            <a:xfrm>
              <a:off x="6709102" y="4936422"/>
              <a:ext cx="2053704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pl-PL" b="1" dirty="0" smtClean="0"/>
                <a:t>Technicolor</a:t>
              </a:r>
            </a:p>
            <a:p>
              <a:pPr algn="ctr"/>
              <a:r>
                <a:rPr lang="pl-PL" dirty="0" smtClean="0"/>
                <a:t>HFC 150 / 500 Mb/s</a:t>
              </a:r>
              <a:endParaRPr lang="pl-PL" dirty="0"/>
            </a:p>
          </p:txBody>
        </p:sp>
      </p:grpSp>
      <p:grpSp>
        <p:nvGrpSpPr>
          <p:cNvPr id="19" name="Grupa 18"/>
          <p:cNvGrpSpPr/>
          <p:nvPr/>
        </p:nvGrpSpPr>
        <p:grpSpPr>
          <a:xfrm>
            <a:off x="9714567" y="1548350"/>
            <a:ext cx="1582613" cy="3522982"/>
            <a:chOff x="9325897" y="2059770"/>
            <a:chExt cx="1582613" cy="3522982"/>
          </a:xfrm>
        </p:grpSpPr>
        <p:pic>
          <p:nvPicPr>
            <p:cNvPr id="16" name="Obraz 15"/>
            <p:cNvPicPr/>
            <p:nvPr/>
          </p:nvPicPr>
          <p:blipFill>
            <a:blip r:embed="rId7"/>
            <a:stretch>
              <a:fillRect/>
            </a:stretch>
          </p:blipFill>
          <p:spPr>
            <a:xfrm>
              <a:off x="9411715" y="2059770"/>
              <a:ext cx="1410975" cy="2477727"/>
            </a:xfrm>
            <a:prstGeom prst="rect">
              <a:avLst/>
            </a:prstGeom>
          </p:spPr>
        </p:pic>
        <p:sp>
          <p:nvSpPr>
            <p:cNvPr id="18" name="pole tekstowe 17"/>
            <p:cNvSpPr txBox="1"/>
            <p:nvPr/>
          </p:nvSpPr>
          <p:spPr>
            <a:xfrm>
              <a:off x="9325897" y="4936421"/>
              <a:ext cx="1582613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pl-PL" b="1" dirty="0" smtClean="0"/>
                <a:t>ARRIS TG 3442</a:t>
              </a:r>
            </a:p>
            <a:p>
              <a:pPr algn="ctr"/>
              <a:r>
                <a:rPr lang="pl-PL" dirty="0" smtClean="0"/>
                <a:t>HFC 1Gb/s</a:t>
              </a:r>
              <a:endParaRPr lang="pl-PL" dirty="0"/>
            </a:p>
          </p:txBody>
        </p:sp>
      </p:grpSp>
      <p:pic>
        <p:nvPicPr>
          <p:cNvPr id="20" name="Obraz 1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5788" y="178003"/>
            <a:ext cx="2720167" cy="782956"/>
          </a:xfrm>
          <a:prstGeom prst="rect">
            <a:avLst/>
          </a:prstGeom>
        </p:spPr>
      </p:pic>
      <p:grpSp>
        <p:nvGrpSpPr>
          <p:cNvPr id="24" name="Grupa 23"/>
          <p:cNvGrpSpPr/>
          <p:nvPr/>
        </p:nvGrpSpPr>
        <p:grpSpPr>
          <a:xfrm>
            <a:off x="7032171" y="1102818"/>
            <a:ext cx="4402401" cy="3073477"/>
            <a:chOff x="7032171" y="1411038"/>
            <a:chExt cx="4402401" cy="3073477"/>
          </a:xfrm>
        </p:grpSpPr>
        <p:sp>
          <p:nvSpPr>
            <p:cNvPr id="21" name="Prostokąt zaokrąglony 20"/>
            <p:cNvSpPr/>
            <p:nvPr/>
          </p:nvSpPr>
          <p:spPr>
            <a:xfrm>
              <a:off x="7032171" y="1739900"/>
              <a:ext cx="4402401" cy="2744615"/>
            </a:xfrm>
            <a:prstGeom prst="roundRect">
              <a:avLst/>
            </a:prstGeom>
            <a:noFill/>
            <a:ln w="38100"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22" name="Prostokąt zaokrąglony 21"/>
            <p:cNvSpPr/>
            <p:nvPr/>
          </p:nvSpPr>
          <p:spPr>
            <a:xfrm>
              <a:off x="7545859" y="1444947"/>
              <a:ext cx="983777" cy="294953"/>
            </a:xfrm>
            <a:prstGeom prst="roundRect">
              <a:avLst/>
            </a:prstGeom>
            <a:ln>
              <a:solidFill>
                <a:schemeClr val="accent5"/>
              </a:solidFill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 dirty="0"/>
            </a:p>
          </p:txBody>
        </p:sp>
        <p:sp>
          <p:nvSpPr>
            <p:cNvPr id="23" name="pole tekstowe 22"/>
            <p:cNvSpPr txBox="1"/>
            <p:nvPr/>
          </p:nvSpPr>
          <p:spPr>
            <a:xfrm>
              <a:off x="7759497" y="1411038"/>
              <a:ext cx="55649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pl-PL" b="1" dirty="0" smtClean="0">
                  <a:solidFill>
                    <a:schemeClr val="bg1"/>
                  </a:solidFill>
                </a:rPr>
                <a:t>HFC</a:t>
              </a:r>
              <a:endParaRPr lang="pl-PL" dirty="0">
                <a:solidFill>
                  <a:schemeClr val="bg1"/>
                </a:solidFill>
              </a:endParaRPr>
            </a:p>
          </p:txBody>
        </p:sp>
      </p:grpSp>
      <p:sp>
        <p:nvSpPr>
          <p:cNvPr id="25" name="Freeform 29"/>
          <p:cNvSpPr>
            <a:spLocks/>
          </p:cNvSpPr>
          <p:nvPr>
            <p:custDataLst>
              <p:tags r:id="rId1"/>
            </p:custDataLst>
          </p:nvPr>
        </p:nvSpPr>
        <p:spPr bwMode="gray">
          <a:xfrm>
            <a:off x="9529067" y="3976644"/>
            <a:ext cx="1897295" cy="1419380"/>
          </a:xfrm>
          <a:custGeom>
            <a:avLst/>
            <a:gdLst>
              <a:gd name="T0" fmla="*/ 2147483646 w 3884"/>
              <a:gd name="T1" fmla="*/ 2147483646 h 1600"/>
              <a:gd name="T2" fmla="*/ 2147483646 w 3884"/>
              <a:gd name="T3" fmla="*/ 2147483646 h 1600"/>
              <a:gd name="T4" fmla="*/ 2147483646 w 3884"/>
              <a:gd name="T5" fmla="*/ 2147483646 h 1600"/>
              <a:gd name="T6" fmla="*/ 2147483646 w 3884"/>
              <a:gd name="T7" fmla="*/ 2147483646 h 1600"/>
              <a:gd name="T8" fmla="*/ 2147483646 w 3884"/>
              <a:gd name="T9" fmla="*/ 2147483646 h 1600"/>
              <a:gd name="T10" fmla="*/ 2147483646 w 3884"/>
              <a:gd name="T11" fmla="*/ 2147483646 h 1600"/>
              <a:gd name="T12" fmla="*/ 0 w 3884"/>
              <a:gd name="T13" fmla="*/ 2147483646 h 1600"/>
              <a:gd name="T14" fmla="*/ 2147483646 w 3884"/>
              <a:gd name="T15" fmla="*/ 2147483646 h 1600"/>
              <a:gd name="T16" fmla="*/ 2147483646 w 3884"/>
              <a:gd name="T17" fmla="*/ 2147483646 h 1600"/>
              <a:gd name="T18" fmla="*/ 2147483646 w 3884"/>
              <a:gd name="T19" fmla="*/ 2147483646 h 1600"/>
              <a:gd name="T20" fmla="*/ 2147483646 w 3884"/>
              <a:gd name="T21" fmla="*/ 2147483646 h 1600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3884"/>
              <a:gd name="T34" fmla="*/ 0 h 1600"/>
              <a:gd name="T35" fmla="*/ 3884 w 3884"/>
              <a:gd name="T36" fmla="*/ 1600 h 1600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3884" h="1600">
                <a:moveTo>
                  <a:pt x="297" y="1346"/>
                </a:moveTo>
                <a:cubicBezTo>
                  <a:pt x="918" y="1523"/>
                  <a:pt x="1726" y="1533"/>
                  <a:pt x="2310" y="1448"/>
                </a:cubicBezTo>
                <a:cubicBezTo>
                  <a:pt x="3125" y="1334"/>
                  <a:pt x="3798" y="1192"/>
                  <a:pt x="3810" y="884"/>
                </a:cubicBezTo>
                <a:cubicBezTo>
                  <a:pt x="3822" y="576"/>
                  <a:pt x="3114" y="204"/>
                  <a:pt x="1945" y="137"/>
                </a:cubicBezTo>
                <a:cubicBezTo>
                  <a:pt x="645" y="63"/>
                  <a:pt x="74" y="564"/>
                  <a:pt x="74" y="724"/>
                </a:cubicBezTo>
                <a:cubicBezTo>
                  <a:pt x="74" y="884"/>
                  <a:pt x="394" y="1032"/>
                  <a:pt x="781" y="1072"/>
                </a:cubicBezTo>
                <a:cubicBezTo>
                  <a:pt x="280" y="1135"/>
                  <a:pt x="0" y="912"/>
                  <a:pt x="0" y="724"/>
                </a:cubicBezTo>
                <a:cubicBezTo>
                  <a:pt x="0" y="536"/>
                  <a:pt x="473" y="0"/>
                  <a:pt x="1951" y="68"/>
                </a:cubicBezTo>
                <a:cubicBezTo>
                  <a:pt x="2863" y="110"/>
                  <a:pt x="3884" y="433"/>
                  <a:pt x="3878" y="884"/>
                </a:cubicBezTo>
                <a:cubicBezTo>
                  <a:pt x="3872" y="1335"/>
                  <a:pt x="2873" y="1446"/>
                  <a:pt x="2276" y="1523"/>
                </a:cubicBezTo>
                <a:cubicBezTo>
                  <a:pt x="1679" y="1600"/>
                  <a:pt x="553" y="1580"/>
                  <a:pt x="297" y="1346"/>
                </a:cubicBez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txBody>
          <a:bodyPr tIns="91440" bIns="91440" anchor="ctr"/>
          <a:lstStyle/>
          <a:p>
            <a:endParaRPr lang="pl-PL" dirty="0"/>
          </a:p>
        </p:txBody>
      </p:sp>
      <p:sp>
        <p:nvSpPr>
          <p:cNvPr id="2" name="Prostokąt 1"/>
          <p:cNvSpPr/>
          <p:nvPr/>
        </p:nvSpPr>
        <p:spPr>
          <a:xfrm>
            <a:off x="2584098" y="5798451"/>
            <a:ext cx="6818841" cy="9848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58265" indent="-158265" defTabSz="844083">
              <a:spcAft>
                <a:spcPts val="554"/>
              </a:spcAft>
              <a:buFont typeface="Arial" panose="020B0604020202020204" pitchFamily="34" charset="0"/>
              <a:buChar char="•"/>
            </a:pPr>
            <a:r>
              <a:rPr lang="pl-PL" sz="1600" b="1" dirty="0">
                <a:solidFill>
                  <a:prstClr val="black"/>
                </a:solidFill>
                <a:latin typeface="Myriad Pro" pitchFamily="34" charset="0"/>
              </a:rPr>
              <a:t>Dostępne dwa </a:t>
            </a:r>
            <a:r>
              <a:rPr lang="pl-PL" sz="1400" b="1" dirty="0">
                <a:solidFill>
                  <a:prstClr val="black"/>
                </a:solidFill>
                <a:latin typeface="Myriad Pro" pitchFamily="34" charset="0"/>
              </a:rPr>
              <a:t>standardy</a:t>
            </a:r>
            <a:r>
              <a:rPr lang="pl-PL" sz="1600" b="1" dirty="0">
                <a:solidFill>
                  <a:prstClr val="black"/>
                </a:solidFill>
                <a:latin typeface="Myriad Pro" pitchFamily="34" charset="0"/>
              </a:rPr>
              <a:t> </a:t>
            </a:r>
            <a:r>
              <a:rPr lang="pl-PL" sz="1600" b="1" u="sng" dirty="0">
                <a:solidFill>
                  <a:prstClr val="black"/>
                </a:solidFill>
                <a:latin typeface="Myriad Pro" pitchFamily="34" charset="0"/>
              </a:rPr>
              <a:t>Wi-Fi</a:t>
            </a:r>
            <a:r>
              <a:rPr lang="pl-PL" sz="1600" dirty="0">
                <a:solidFill>
                  <a:prstClr val="black"/>
                </a:solidFill>
                <a:latin typeface="Myriad Pro" pitchFamily="34" charset="0"/>
              </a:rPr>
              <a:t>:</a:t>
            </a:r>
          </a:p>
          <a:p>
            <a:pPr marL="580307" lvl="1" indent="-158265" defTabSz="844083">
              <a:spcAft>
                <a:spcPts val="554"/>
              </a:spcAft>
              <a:buFont typeface="Arial" panose="020B0604020202020204" pitchFamily="34" charset="0"/>
              <a:buChar char="•"/>
            </a:pPr>
            <a:r>
              <a:rPr lang="pl-PL" sz="1600" dirty="0" smtClean="0">
                <a:solidFill>
                  <a:prstClr val="black"/>
                </a:solidFill>
                <a:latin typeface="Myriad Pro" pitchFamily="34" charset="0"/>
              </a:rPr>
              <a:t>   5 GHz </a:t>
            </a:r>
            <a:r>
              <a:rPr lang="pl-PL" sz="1600" dirty="0">
                <a:solidFill>
                  <a:prstClr val="black"/>
                </a:solidFill>
                <a:latin typeface="Myriad Pro" pitchFamily="34" charset="0"/>
              </a:rPr>
              <a:t>3x3 </a:t>
            </a:r>
            <a:r>
              <a:rPr lang="pl-PL" sz="1600" dirty="0" err="1">
                <a:solidFill>
                  <a:prstClr val="black"/>
                </a:solidFill>
                <a:latin typeface="Myriad Pro" pitchFamily="34" charset="0"/>
              </a:rPr>
              <a:t>ac</a:t>
            </a:r>
            <a:r>
              <a:rPr lang="pl-PL" sz="1600" dirty="0">
                <a:solidFill>
                  <a:prstClr val="black"/>
                </a:solidFill>
                <a:latin typeface="Myriad Pro" pitchFamily="34" charset="0"/>
              </a:rPr>
              <a:t> – wyższa </a:t>
            </a:r>
            <a:r>
              <a:rPr lang="pl-PL" sz="1600" dirty="0" smtClean="0">
                <a:solidFill>
                  <a:prstClr val="black"/>
                </a:solidFill>
                <a:latin typeface="Myriad Pro" pitchFamily="34" charset="0"/>
              </a:rPr>
              <a:t>prędkość nawet do 600 Mb/s, </a:t>
            </a:r>
            <a:r>
              <a:rPr lang="pl-PL" sz="1600" dirty="0">
                <a:solidFill>
                  <a:prstClr val="black"/>
                </a:solidFill>
                <a:latin typeface="Myriad Pro" pitchFamily="34" charset="0"/>
              </a:rPr>
              <a:t>mniejszy zasięg</a:t>
            </a:r>
          </a:p>
          <a:p>
            <a:pPr marL="580307" lvl="1" indent="-158265" defTabSz="844083">
              <a:spcAft>
                <a:spcPts val="554"/>
              </a:spcAft>
              <a:buFont typeface="Arial" panose="020B0604020202020204" pitchFamily="34" charset="0"/>
              <a:buChar char="•"/>
            </a:pPr>
            <a:r>
              <a:rPr lang="pl-PL" sz="1600" dirty="0">
                <a:solidFill>
                  <a:prstClr val="black"/>
                </a:solidFill>
                <a:latin typeface="Myriad Pro" pitchFamily="34" charset="0"/>
              </a:rPr>
              <a:t>2,4 GHz 3x3 n </a:t>
            </a:r>
            <a:r>
              <a:rPr lang="pl-PL" sz="1600" dirty="0" smtClean="0">
                <a:solidFill>
                  <a:prstClr val="black"/>
                </a:solidFill>
                <a:latin typeface="Myriad Pro" pitchFamily="34" charset="0"/>
              </a:rPr>
              <a:t>  – </a:t>
            </a:r>
            <a:r>
              <a:rPr lang="pl-PL" sz="1600" dirty="0">
                <a:solidFill>
                  <a:prstClr val="black"/>
                </a:solidFill>
                <a:latin typeface="Myriad Pro" pitchFamily="34" charset="0"/>
              </a:rPr>
              <a:t>niższa </a:t>
            </a:r>
            <a:r>
              <a:rPr lang="pl-PL" sz="1600" dirty="0" smtClean="0">
                <a:solidFill>
                  <a:prstClr val="black"/>
                </a:solidFill>
                <a:latin typeface="Myriad Pro" pitchFamily="34" charset="0"/>
              </a:rPr>
              <a:t>prędkość ok 100 Mb/s, </a:t>
            </a:r>
            <a:r>
              <a:rPr lang="pl-PL" sz="1600" dirty="0">
                <a:solidFill>
                  <a:prstClr val="black"/>
                </a:solidFill>
                <a:latin typeface="Myriad Pro" pitchFamily="34" charset="0"/>
              </a:rPr>
              <a:t>większy zasięg</a:t>
            </a:r>
          </a:p>
        </p:txBody>
      </p:sp>
      <p:sp>
        <p:nvSpPr>
          <p:cNvPr id="26" name="Prostokąt zaokrąglony 25"/>
          <p:cNvSpPr/>
          <p:nvPr/>
        </p:nvSpPr>
        <p:spPr>
          <a:xfrm>
            <a:off x="10100433" y="1284203"/>
            <a:ext cx="983777" cy="294953"/>
          </a:xfrm>
          <a:prstGeom prst="roundRect">
            <a:avLst/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sp>
        <p:nvSpPr>
          <p:cNvPr id="27" name="pole tekstowe 26"/>
          <p:cNvSpPr txBox="1"/>
          <p:nvPr/>
        </p:nvSpPr>
        <p:spPr>
          <a:xfrm>
            <a:off x="10123639" y="1239331"/>
            <a:ext cx="9405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l-PL" b="1" dirty="0" smtClean="0">
                <a:solidFill>
                  <a:schemeClr val="bg1"/>
                </a:solidFill>
              </a:rPr>
              <a:t>Nowość</a:t>
            </a:r>
            <a:endParaRPr lang="pl-PL" b="1" dirty="0">
              <a:solidFill>
                <a:schemeClr val="bg1"/>
              </a:solidFill>
            </a:endParaRPr>
          </a:p>
        </p:txBody>
      </p:sp>
      <p:sp>
        <p:nvSpPr>
          <p:cNvPr id="3" name="Nawias klamrowy zamykający 2"/>
          <p:cNvSpPr/>
          <p:nvPr/>
        </p:nvSpPr>
        <p:spPr>
          <a:xfrm rot="5400000">
            <a:off x="6095874" y="321953"/>
            <a:ext cx="341139" cy="10366060"/>
          </a:xfrm>
          <a:prstGeom prst="rightBrace">
            <a:avLst>
              <a:gd name="adj1" fmla="val 125790"/>
              <a:gd name="adj2" fmla="val 59317"/>
            </a:avLst>
          </a:prstGeom>
          <a:ln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8" name="pole tekstowe 27"/>
          <p:cNvSpPr txBox="1"/>
          <p:nvPr/>
        </p:nvSpPr>
        <p:spPr>
          <a:xfrm>
            <a:off x="905086" y="802227"/>
            <a:ext cx="441095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000" dirty="0" smtClean="0">
                <a:latin typeface="+mj-lt"/>
              </a:rPr>
              <a:t>Nowoczesny router w cenie abonamentu</a:t>
            </a:r>
            <a:endParaRPr lang="pl-PL" sz="20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99694023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" name="Obraz 3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91440"/>
            <a:ext cx="12192000" cy="6858000"/>
          </a:xfrm>
          <a:prstGeom prst="rect">
            <a:avLst/>
          </a:prstGeom>
        </p:spPr>
      </p:pic>
      <p:sp>
        <p:nvSpPr>
          <p:cNvPr id="35" name="pole tekstowe 34"/>
          <p:cNvSpPr txBox="1"/>
          <p:nvPr/>
        </p:nvSpPr>
        <p:spPr>
          <a:xfrm>
            <a:off x="436695" y="201513"/>
            <a:ext cx="370191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3600" b="1" dirty="0" smtClean="0">
                <a:latin typeface="+mj-lt"/>
              </a:rPr>
              <a:t>Pakiety tematyczne</a:t>
            </a:r>
            <a:endParaRPr lang="pl-PL" sz="3600" b="1" dirty="0">
              <a:latin typeface="+mj-lt"/>
            </a:endParaRPr>
          </a:p>
        </p:txBody>
      </p:sp>
      <p:sp>
        <p:nvSpPr>
          <p:cNvPr id="52" name="pole tekstowe 51"/>
          <p:cNvSpPr txBox="1"/>
          <p:nvPr/>
        </p:nvSpPr>
        <p:spPr>
          <a:xfrm>
            <a:off x="2148751" y="2042176"/>
            <a:ext cx="275135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800" b="1" dirty="0" smtClean="0">
                <a:latin typeface="+mj-lt"/>
              </a:rPr>
              <a:t>Pakiet Standard</a:t>
            </a:r>
            <a:endParaRPr lang="pl-PL" sz="3200" b="1" dirty="0">
              <a:latin typeface="+mj-lt"/>
            </a:endParaRPr>
          </a:p>
        </p:txBody>
      </p:sp>
      <p:sp>
        <p:nvSpPr>
          <p:cNvPr id="26" name="pole tekstowe 25"/>
          <p:cNvSpPr txBox="1"/>
          <p:nvPr/>
        </p:nvSpPr>
        <p:spPr>
          <a:xfrm>
            <a:off x="436695" y="775313"/>
            <a:ext cx="399301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000" dirty="0" smtClean="0">
                <a:latin typeface="+mj-lt"/>
              </a:rPr>
              <a:t>Wchodzące w skład </a:t>
            </a:r>
            <a:r>
              <a:rPr lang="pl-PL" sz="2000" dirty="0">
                <a:latin typeface="+mj-lt"/>
              </a:rPr>
              <a:t>P</a:t>
            </a:r>
            <a:r>
              <a:rPr lang="pl-PL" sz="2000" dirty="0" smtClean="0">
                <a:latin typeface="+mj-lt"/>
              </a:rPr>
              <a:t>akietu Standard</a:t>
            </a:r>
            <a:endParaRPr lang="pl-PL" sz="2000" dirty="0">
              <a:latin typeface="+mj-lt"/>
            </a:endParaRPr>
          </a:p>
        </p:txBody>
      </p:sp>
      <p:sp>
        <p:nvSpPr>
          <p:cNvPr id="41" name="Prostokąt 40"/>
          <p:cNvSpPr/>
          <p:nvPr/>
        </p:nvSpPr>
        <p:spPr>
          <a:xfrm>
            <a:off x="2667950" y="3178219"/>
            <a:ext cx="2591781" cy="581746"/>
          </a:xfrm>
          <a:prstGeom prst="rect">
            <a:avLst/>
          </a:prstGeom>
          <a:solidFill>
            <a:schemeClr val="accent1"/>
          </a:solidFill>
          <a:ln w="635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2400" b="1" dirty="0" smtClean="0">
                <a:latin typeface="+mj-lt"/>
              </a:rPr>
              <a:t>Muzyka</a:t>
            </a:r>
            <a:endParaRPr lang="pl-PL" sz="2400" dirty="0">
              <a:latin typeface="+mj-lt"/>
            </a:endParaRPr>
          </a:p>
        </p:txBody>
      </p:sp>
      <p:sp>
        <p:nvSpPr>
          <p:cNvPr id="42" name="Prostokąt 41"/>
          <p:cNvSpPr/>
          <p:nvPr/>
        </p:nvSpPr>
        <p:spPr>
          <a:xfrm>
            <a:off x="5259732" y="3178219"/>
            <a:ext cx="2591780" cy="581746"/>
          </a:xfrm>
          <a:prstGeom prst="rect">
            <a:avLst/>
          </a:prstGeom>
          <a:solidFill>
            <a:schemeClr val="accent4"/>
          </a:solidFill>
          <a:ln w="635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2400" b="1" dirty="0" smtClean="0">
                <a:latin typeface="+mj-lt"/>
              </a:rPr>
              <a:t>Styl życia</a:t>
            </a:r>
            <a:endParaRPr lang="pl-PL" sz="2400" dirty="0">
              <a:latin typeface="+mj-lt"/>
            </a:endParaRPr>
          </a:p>
        </p:txBody>
      </p:sp>
      <p:sp>
        <p:nvSpPr>
          <p:cNvPr id="43" name="Prostokąt 42"/>
          <p:cNvSpPr/>
          <p:nvPr/>
        </p:nvSpPr>
        <p:spPr>
          <a:xfrm>
            <a:off x="7851513" y="3178219"/>
            <a:ext cx="2595660" cy="581746"/>
          </a:xfrm>
          <a:prstGeom prst="rect">
            <a:avLst/>
          </a:prstGeom>
          <a:solidFill>
            <a:schemeClr val="tx2"/>
          </a:solidFill>
          <a:ln w="635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2400" b="1" dirty="0" smtClean="0">
                <a:latin typeface="+mj-lt"/>
              </a:rPr>
              <a:t>Natura</a:t>
            </a:r>
            <a:endParaRPr lang="pl-PL" sz="2400" dirty="0">
              <a:latin typeface="+mj-lt"/>
            </a:endParaRPr>
          </a:p>
        </p:txBody>
      </p:sp>
      <p:sp>
        <p:nvSpPr>
          <p:cNvPr id="33" name="Prostokąt 32"/>
          <p:cNvSpPr/>
          <p:nvPr/>
        </p:nvSpPr>
        <p:spPr>
          <a:xfrm>
            <a:off x="2667950" y="2604751"/>
            <a:ext cx="2591781" cy="579420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2400" b="1" dirty="0" smtClean="0">
                <a:solidFill>
                  <a:schemeClr val="tx1"/>
                </a:solidFill>
                <a:latin typeface="+mj-lt"/>
              </a:rPr>
              <a:t>Na Start</a:t>
            </a:r>
            <a:endParaRPr lang="pl-PL" sz="24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34" name="Prostokąt 33"/>
          <p:cNvSpPr/>
          <p:nvPr/>
        </p:nvSpPr>
        <p:spPr>
          <a:xfrm>
            <a:off x="5259731" y="2607315"/>
            <a:ext cx="2595660" cy="574292"/>
          </a:xfrm>
          <a:prstGeom prst="rect">
            <a:avLst/>
          </a:prstGeom>
          <a:solidFill>
            <a:schemeClr val="accent3"/>
          </a:solidFill>
          <a:ln w="635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2400" b="1" dirty="0" smtClean="0">
                <a:solidFill>
                  <a:schemeClr val="bg1"/>
                </a:solidFill>
                <a:latin typeface="+mj-lt"/>
              </a:rPr>
              <a:t>Rozrywka</a:t>
            </a:r>
            <a:endParaRPr lang="pl-PL" sz="24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48" name="Prostokąt 47"/>
          <p:cNvSpPr/>
          <p:nvPr/>
        </p:nvSpPr>
        <p:spPr>
          <a:xfrm>
            <a:off x="7851512" y="2603734"/>
            <a:ext cx="2595660" cy="574292"/>
          </a:xfrm>
          <a:prstGeom prst="rect">
            <a:avLst/>
          </a:prstGeom>
          <a:solidFill>
            <a:schemeClr val="accent4"/>
          </a:solidFill>
          <a:ln w="635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2400" b="1" dirty="0" smtClean="0">
                <a:solidFill>
                  <a:schemeClr val="bg1"/>
                </a:solidFill>
                <a:latin typeface="+mj-lt"/>
              </a:rPr>
              <a:t>TVN</a:t>
            </a:r>
            <a:endParaRPr lang="pl-PL" sz="24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28" name="Prostokąt 27"/>
          <p:cNvSpPr/>
          <p:nvPr/>
        </p:nvSpPr>
        <p:spPr>
          <a:xfrm>
            <a:off x="2667949" y="3742446"/>
            <a:ext cx="2591782" cy="580437"/>
          </a:xfrm>
          <a:prstGeom prst="rect">
            <a:avLst/>
          </a:prstGeom>
          <a:solidFill>
            <a:schemeClr val="accent5"/>
          </a:solidFill>
          <a:ln w="635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2000" b="1" dirty="0" smtClean="0">
                <a:latin typeface="+mj-lt"/>
              </a:rPr>
              <a:t>Wiedza i odkrycia</a:t>
            </a:r>
            <a:endParaRPr lang="pl-PL" sz="2000" dirty="0">
              <a:latin typeface="+mj-lt"/>
            </a:endParaRPr>
          </a:p>
        </p:txBody>
      </p:sp>
      <p:sp>
        <p:nvSpPr>
          <p:cNvPr id="31" name="Prostokąt 30"/>
          <p:cNvSpPr/>
          <p:nvPr/>
        </p:nvSpPr>
        <p:spPr>
          <a:xfrm>
            <a:off x="5257792" y="3747272"/>
            <a:ext cx="2595660" cy="574292"/>
          </a:xfrm>
          <a:prstGeom prst="rect">
            <a:avLst/>
          </a:prstGeom>
          <a:solidFill>
            <a:schemeClr val="accent3"/>
          </a:solidFill>
          <a:ln w="635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2400" b="1" dirty="0" smtClean="0">
                <a:solidFill>
                  <a:schemeClr val="bg1"/>
                </a:solidFill>
                <a:latin typeface="+mj-lt"/>
              </a:rPr>
              <a:t>Młodsze dzieci</a:t>
            </a:r>
            <a:endParaRPr lang="pl-PL" sz="2400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41366767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Obraz 1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9" name="pole tekstowe 48"/>
          <p:cNvSpPr txBox="1"/>
          <p:nvPr/>
        </p:nvSpPr>
        <p:spPr>
          <a:xfrm>
            <a:off x="809684" y="1655341"/>
            <a:ext cx="16179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400" b="1" dirty="0" smtClean="0">
                <a:latin typeface="+mj-lt"/>
              </a:rPr>
              <a:t>+ Antywirus</a:t>
            </a:r>
            <a:endParaRPr lang="pl-PL" sz="2400" b="1" dirty="0">
              <a:latin typeface="+mj-lt"/>
            </a:endParaRPr>
          </a:p>
        </p:txBody>
      </p:sp>
      <p:sp>
        <p:nvSpPr>
          <p:cNvPr id="50" name="pole tekstowe 49"/>
          <p:cNvSpPr txBox="1"/>
          <p:nvPr/>
        </p:nvSpPr>
        <p:spPr>
          <a:xfrm>
            <a:off x="1003893" y="1965142"/>
            <a:ext cx="370203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1600" b="1" dirty="0" smtClean="0">
                <a:latin typeface="+mj-lt"/>
              </a:rPr>
              <a:t>Bezpieczny Internet </a:t>
            </a:r>
            <a:r>
              <a:rPr lang="pl-PL" sz="1600" dirty="0" smtClean="0">
                <a:latin typeface="+mj-lt"/>
              </a:rPr>
              <a:t>za 0 zł przez 2 miesiące</a:t>
            </a:r>
            <a:br>
              <a:rPr lang="pl-PL" sz="1600" dirty="0" smtClean="0">
                <a:latin typeface="+mj-lt"/>
              </a:rPr>
            </a:br>
            <a:r>
              <a:rPr lang="pl-PL" sz="1600" dirty="0" smtClean="0">
                <a:latin typeface="+mj-lt"/>
              </a:rPr>
              <a:t>później 9,90 zł/mies. za 2 licencje. </a:t>
            </a:r>
            <a:endParaRPr lang="pl-PL" sz="1600" dirty="0">
              <a:latin typeface="+mj-lt"/>
            </a:endParaRPr>
          </a:p>
        </p:txBody>
      </p:sp>
      <p:sp>
        <p:nvSpPr>
          <p:cNvPr id="51" name="pole tekstowe 50"/>
          <p:cNvSpPr txBox="1"/>
          <p:nvPr/>
        </p:nvSpPr>
        <p:spPr>
          <a:xfrm>
            <a:off x="6407406" y="1655341"/>
            <a:ext cx="170149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400" b="1" dirty="0" smtClean="0">
                <a:latin typeface="+mj-lt"/>
              </a:rPr>
              <a:t>+ Multiroom</a:t>
            </a:r>
            <a:endParaRPr lang="pl-PL" sz="2400" b="1" dirty="0">
              <a:latin typeface="+mj-lt"/>
            </a:endParaRPr>
          </a:p>
        </p:txBody>
      </p:sp>
      <p:sp>
        <p:nvSpPr>
          <p:cNvPr id="52" name="pole tekstowe 51"/>
          <p:cNvSpPr txBox="1"/>
          <p:nvPr/>
        </p:nvSpPr>
        <p:spPr>
          <a:xfrm>
            <a:off x="6601615" y="1965142"/>
            <a:ext cx="317554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1600" b="1" dirty="0" smtClean="0">
                <a:solidFill>
                  <a:schemeClr val="accent5"/>
                </a:solidFill>
                <a:latin typeface="+mj-lt"/>
              </a:rPr>
              <a:t>15 zł </a:t>
            </a:r>
            <a:r>
              <a:rPr lang="pl-PL" sz="1600" dirty="0" smtClean="0">
                <a:latin typeface="+mj-lt"/>
              </a:rPr>
              <a:t>płatne od pierwszego miesiąca</a:t>
            </a:r>
            <a:endParaRPr lang="pl-PL" sz="1600" dirty="0">
              <a:latin typeface="+mj-lt"/>
            </a:endParaRPr>
          </a:p>
        </p:txBody>
      </p:sp>
      <p:sp>
        <p:nvSpPr>
          <p:cNvPr id="53" name="pole tekstowe 52"/>
          <p:cNvSpPr txBox="1"/>
          <p:nvPr/>
        </p:nvSpPr>
        <p:spPr>
          <a:xfrm>
            <a:off x="6407406" y="2526276"/>
            <a:ext cx="353404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400" b="1" dirty="0" smtClean="0">
                <a:latin typeface="+mj-lt"/>
              </a:rPr>
              <a:t>+ GigaNagrywarka Standard</a:t>
            </a:r>
            <a:endParaRPr lang="pl-PL" sz="2400" b="1" dirty="0">
              <a:latin typeface="+mj-lt"/>
            </a:endParaRPr>
          </a:p>
        </p:txBody>
      </p:sp>
      <p:sp>
        <p:nvSpPr>
          <p:cNvPr id="54" name="pole tekstowe 53"/>
          <p:cNvSpPr txBox="1"/>
          <p:nvPr/>
        </p:nvSpPr>
        <p:spPr>
          <a:xfrm>
            <a:off x="6601615" y="2922257"/>
            <a:ext cx="287123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1600" b="1" dirty="0" smtClean="0">
                <a:latin typeface="+mj-lt"/>
              </a:rPr>
              <a:t>1 zł </a:t>
            </a:r>
            <a:r>
              <a:rPr lang="pl-PL" sz="1600" dirty="0" smtClean="0">
                <a:latin typeface="+mj-lt"/>
              </a:rPr>
              <a:t>płatne od drugiego miesiąca</a:t>
            </a:r>
            <a:endParaRPr lang="pl-PL" sz="1600" dirty="0">
              <a:latin typeface="+mj-lt"/>
            </a:endParaRPr>
          </a:p>
        </p:txBody>
      </p:sp>
      <p:sp>
        <p:nvSpPr>
          <p:cNvPr id="56" name="pole tekstowe 55"/>
          <p:cNvSpPr txBox="1"/>
          <p:nvPr/>
        </p:nvSpPr>
        <p:spPr>
          <a:xfrm>
            <a:off x="809684" y="2612456"/>
            <a:ext cx="201433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400" b="1" dirty="0" smtClean="0">
                <a:latin typeface="+mj-lt"/>
              </a:rPr>
              <a:t>+ Stały adres IP</a:t>
            </a:r>
            <a:endParaRPr lang="pl-PL" sz="2400" b="1" dirty="0">
              <a:latin typeface="+mj-lt"/>
            </a:endParaRPr>
          </a:p>
        </p:txBody>
      </p:sp>
      <p:sp>
        <p:nvSpPr>
          <p:cNvPr id="57" name="pole tekstowe 56"/>
          <p:cNvSpPr txBox="1"/>
          <p:nvPr/>
        </p:nvSpPr>
        <p:spPr>
          <a:xfrm>
            <a:off x="1003893" y="2922257"/>
            <a:ext cx="155844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1600" dirty="0">
                <a:latin typeface="+mj-lt"/>
              </a:rPr>
              <a:t>10 zł </a:t>
            </a:r>
            <a:r>
              <a:rPr lang="pl-PL" sz="1600" dirty="0" smtClean="0">
                <a:latin typeface="+mj-lt"/>
              </a:rPr>
              <a:t>miesięcznie</a:t>
            </a:r>
            <a:endParaRPr lang="pl-PL" sz="1600" dirty="0">
              <a:latin typeface="+mj-lt"/>
            </a:endParaRPr>
          </a:p>
        </p:txBody>
      </p:sp>
      <p:sp>
        <p:nvSpPr>
          <p:cNvPr id="58" name="pole tekstowe 57"/>
          <p:cNvSpPr txBox="1"/>
          <p:nvPr/>
        </p:nvSpPr>
        <p:spPr>
          <a:xfrm>
            <a:off x="809684" y="3459105"/>
            <a:ext cx="14061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400" b="1" dirty="0" smtClean="0">
                <a:latin typeface="+mj-lt"/>
              </a:rPr>
              <a:t>+ HBO GO</a:t>
            </a:r>
            <a:endParaRPr lang="pl-PL" sz="2400" b="1" dirty="0">
              <a:latin typeface="+mj-lt"/>
            </a:endParaRPr>
          </a:p>
        </p:txBody>
      </p:sp>
      <p:sp>
        <p:nvSpPr>
          <p:cNvPr id="59" name="pole tekstowe 58"/>
          <p:cNvSpPr txBox="1"/>
          <p:nvPr/>
        </p:nvSpPr>
        <p:spPr>
          <a:xfrm>
            <a:off x="1003893" y="3768906"/>
            <a:ext cx="4644798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1600" b="1" dirty="0" smtClean="0">
                <a:solidFill>
                  <a:schemeClr val="accent5"/>
                </a:solidFill>
                <a:latin typeface="+mj-lt"/>
              </a:rPr>
              <a:t>19,90 zł/mies. Płatne od 2 </a:t>
            </a:r>
            <a:r>
              <a:rPr lang="pl-PL" sz="1600" dirty="0" smtClean="0">
                <a:latin typeface="+mj-lt"/>
              </a:rPr>
              <a:t>okresu promocyjnego. </a:t>
            </a:r>
            <a:br>
              <a:rPr lang="pl-PL" sz="1600" dirty="0" smtClean="0">
                <a:latin typeface="+mj-lt"/>
              </a:rPr>
            </a:br>
            <a:r>
              <a:rPr lang="pl-PL" sz="1600" dirty="0" smtClean="0">
                <a:latin typeface="+mj-lt"/>
              </a:rPr>
              <a:t>Usługa przypisywana jest do zakupu Internetu. </a:t>
            </a:r>
          </a:p>
          <a:p>
            <a:r>
              <a:rPr lang="pl-PL" sz="1600" dirty="0" smtClean="0">
                <a:solidFill>
                  <a:schemeClr val="accent5"/>
                </a:solidFill>
                <a:latin typeface="+mj-lt"/>
              </a:rPr>
              <a:t>Możliwość rezygnacji z usługi w dowolnym momencie</a:t>
            </a:r>
          </a:p>
          <a:p>
            <a:r>
              <a:rPr lang="pl-PL" sz="1600" dirty="0" smtClean="0">
                <a:solidFill>
                  <a:schemeClr val="accent5"/>
                </a:solidFill>
                <a:latin typeface="+mj-lt"/>
              </a:rPr>
              <a:t> bez dodatkowych opłat</a:t>
            </a:r>
            <a:endParaRPr lang="pl-PL" sz="1600" dirty="0">
              <a:solidFill>
                <a:schemeClr val="accent5"/>
              </a:solidFill>
              <a:latin typeface="+mj-lt"/>
            </a:endParaRPr>
          </a:p>
        </p:txBody>
      </p:sp>
      <p:sp>
        <p:nvSpPr>
          <p:cNvPr id="60" name="pole tekstowe 59"/>
          <p:cNvSpPr txBox="1"/>
          <p:nvPr/>
        </p:nvSpPr>
        <p:spPr>
          <a:xfrm>
            <a:off x="6407406" y="3459105"/>
            <a:ext cx="219624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400" b="1" dirty="0" smtClean="0">
                <a:latin typeface="+mj-lt"/>
              </a:rPr>
              <a:t>+ Pakiet HBO HD</a:t>
            </a:r>
            <a:endParaRPr lang="pl-PL" sz="2400" b="1" dirty="0">
              <a:latin typeface="+mj-lt"/>
            </a:endParaRPr>
          </a:p>
        </p:txBody>
      </p:sp>
      <p:sp>
        <p:nvSpPr>
          <p:cNvPr id="61" name="pole tekstowe 60"/>
          <p:cNvSpPr txBox="1"/>
          <p:nvPr/>
        </p:nvSpPr>
        <p:spPr>
          <a:xfrm>
            <a:off x="6601615" y="3768906"/>
            <a:ext cx="401879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1600" dirty="0" smtClean="0">
                <a:latin typeface="+mj-lt"/>
              </a:rPr>
              <a:t>25 zł/mies. płatne od 4 okresu rozliczeniowego</a:t>
            </a:r>
          </a:p>
          <a:p>
            <a:r>
              <a:rPr lang="pl-PL" sz="1600" dirty="0" smtClean="0">
                <a:latin typeface="+mj-lt"/>
              </a:rPr>
              <a:t>Możliwość rezygnacji w dowolnym momencie</a:t>
            </a:r>
            <a:endParaRPr lang="pl-PL" sz="1600" dirty="0">
              <a:latin typeface="+mj-lt"/>
            </a:endParaRPr>
          </a:p>
        </p:txBody>
      </p:sp>
      <p:sp>
        <p:nvSpPr>
          <p:cNvPr id="17" name="pole tekstowe 16"/>
          <p:cNvSpPr txBox="1"/>
          <p:nvPr/>
        </p:nvSpPr>
        <p:spPr>
          <a:xfrm>
            <a:off x="436695" y="201513"/>
            <a:ext cx="342343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3600" b="1" dirty="0" smtClean="0">
                <a:latin typeface="+mj-lt"/>
              </a:rPr>
              <a:t>Usługi dodatkowe</a:t>
            </a:r>
            <a:endParaRPr lang="pl-PL" sz="3600" b="1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78360458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az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aphicFrame>
        <p:nvGraphicFramePr>
          <p:cNvPr id="23" name="Tabela 2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25045259"/>
              </p:ext>
            </p:extLst>
          </p:nvPr>
        </p:nvGraphicFramePr>
        <p:xfrm>
          <a:off x="3119434" y="1173472"/>
          <a:ext cx="6402672" cy="2582562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tblPr>
              <a:tblGrid>
                <a:gridCol w="439099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1168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30427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pl-PL" sz="1800" b="1" dirty="0" smtClean="0">
                          <a:solidFill>
                            <a:schemeClr val="bg1"/>
                          </a:solidFill>
                          <a:latin typeface="Myriad Pro Light" panose="020B0403030403020204" pitchFamily="34" charset="0"/>
                        </a:rPr>
                        <a:t>Usługa</a:t>
                      </a:r>
                      <a:endParaRPr lang="pl-PL" sz="1800" b="1" dirty="0">
                        <a:solidFill>
                          <a:schemeClr val="bg1"/>
                        </a:solidFill>
                        <a:latin typeface="Myriad Pro Light" panose="020B0403030403020204" pitchFamily="34" charset="0"/>
                      </a:endParaRPr>
                    </a:p>
                  </a:txBody>
                  <a:tcPr marL="145004" marR="145004" marT="72502" marB="72502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pl-PL" sz="1800" b="1" dirty="0" smtClean="0">
                          <a:solidFill>
                            <a:schemeClr val="bg1"/>
                          </a:solidFill>
                          <a:latin typeface="Myriad Pro Light" panose="020B0403030403020204" pitchFamily="34" charset="0"/>
                        </a:rPr>
                        <a:t>Opłata</a:t>
                      </a:r>
                      <a:endParaRPr lang="pl-PL" sz="1800" b="1" dirty="0">
                        <a:solidFill>
                          <a:schemeClr val="bg1"/>
                        </a:solidFill>
                        <a:latin typeface="Myriad Pro Light" panose="020B0403030403020204" pitchFamily="34" charset="0"/>
                      </a:endParaRPr>
                    </a:p>
                  </a:txBody>
                  <a:tcPr marL="145004" marR="145004" marT="72502" marB="72502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30427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pl-PL" sz="1400" b="0" dirty="0" smtClean="0">
                          <a:solidFill>
                            <a:schemeClr val="tx1"/>
                          </a:solidFill>
                          <a:latin typeface="Myriad Pro Light" panose="020B0403030403020204" pitchFamily="34" charset="0"/>
                        </a:rPr>
                        <a:t>Internet</a:t>
                      </a:r>
                      <a:endParaRPr lang="pl-PL" sz="1400" b="0" dirty="0">
                        <a:solidFill>
                          <a:schemeClr val="tx1"/>
                        </a:solidFill>
                        <a:latin typeface="Myriad Pro Light" panose="020B0403030403020204" pitchFamily="34" charset="0"/>
                      </a:endParaRPr>
                    </a:p>
                  </a:txBody>
                  <a:tcPr marL="145004" marR="145004" marT="72502" marB="72502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pl-PL" sz="1400" b="1" dirty="0" smtClean="0">
                          <a:solidFill>
                            <a:schemeClr val="tx1"/>
                          </a:solidFill>
                          <a:latin typeface="Myriad Pro Light" panose="020B0403030403020204" pitchFamily="34" charset="0"/>
                        </a:rPr>
                        <a:t>1,00 zł</a:t>
                      </a:r>
                      <a:endParaRPr lang="pl-PL" sz="1400" b="1" dirty="0">
                        <a:solidFill>
                          <a:schemeClr val="tx1"/>
                        </a:solidFill>
                        <a:latin typeface="Myriad Pro Light" panose="020B0403030403020204" pitchFamily="34" charset="0"/>
                      </a:endParaRPr>
                    </a:p>
                  </a:txBody>
                  <a:tcPr marL="145004" marR="145004" marT="72502" marB="7250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30427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pl-PL" sz="1400" b="0" dirty="0" smtClean="0">
                          <a:solidFill>
                            <a:schemeClr val="tx1"/>
                          </a:solidFill>
                          <a:latin typeface="Myriad Pro Light" panose="020B0403030403020204" pitchFamily="34" charset="0"/>
                        </a:rPr>
                        <a:t>Telefon</a:t>
                      </a:r>
                      <a:endParaRPr lang="pl-PL" sz="1400" b="0" dirty="0">
                        <a:solidFill>
                          <a:schemeClr val="tx1"/>
                        </a:solidFill>
                        <a:latin typeface="Myriad Pro Light" panose="020B0403030403020204" pitchFamily="34" charset="0"/>
                      </a:endParaRPr>
                    </a:p>
                  </a:txBody>
                  <a:tcPr marL="145004" marR="145004" marT="72502" marB="72502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pl-PL" sz="1400" b="0" dirty="0" smtClean="0">
                          <a:solidFill>
                            <a:schemeClr val="tx1"/>
                          </a:solidFill>
                          <a:latin typeface="Myriad Pro Light" panose="020B0403030403020204" pitchFamily="34" charset="0"/>
                        </a:rPr>
                        <a:t>1,00 zł</a:t>
                      </a:r>
                      <a:endParaRPr lang="pl-PL" sz="1400" b="0" dirty="0">
                        <a:solidFill>
                          <a:schemeClr val="tx1"/>
                        </a:solidFill>
                        <a:latin typeface="Myriad Pro Light" panose="020B0403030403020204" pitchFamily="34" charset="0"/>
                      </a:endParaRPr>
                    </a:p>
                  </a:txBody>
                  <a:tcPr marL="145004" marR="145004" marT="72502" marB="7250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30427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pl-PL" sz="1400" b="0" dirty="0" smtClean="0">
                          <a:solidFill>
                            <a:schemeClr val="tx1"/>
                          </a:solidFill>
                          <a:latin typeface="Myriad Pro Light" panose="020B0403030403020204" pitchFamily="34" charset="0"/>
                        </a:rPr>
                        <a:t>Telewizja</a:t>
                      </a:r>
                      <a:r>
                        <a:rPr lang="pl-PL" sz="1400" b="0" baseline="0" dirty="0" smtClean="0">
                          <a:solidFill>
                            <a:schemeClr val="tx1"/>
                          </a:solidFill>
                          <a:latin typeface="Myriad Pro Light" panose="020B0403030403020204" pitchFamily="34" charset="0"/>
                        </a:rPr>
                        <a:t> ( również za każdy Multiroom )</a:t>
                      </a:r>
                      <a:endParaRPr lang="pl-PL" sz="1400" b="0" dirty="0">
                        <a:solidFill>
                          <a:schemeClr val="tx1"/>
                        </a:solidFill>
                        <a:latin typeface="Myriad Pro Light" panose="020B0403030403020204" pitchFamily="34" charset="0"/>
                      </a:endParaRPr>
                    </a:p>
                  </a:txBody>
                  <a:tcPr marL="145004" marR="145004" marT="72502" marB="72502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pl-PL" sz="1400" b="0" dirty="0" smtClean="0">
                          <a:solidFill>
                            <a:schemeClr val="tx1"/>
                          </a:solidFill>
                          <a:latin typeface="Myriad Pro Light" panose="020B0403030403020204" pitchFamily="34" charset="0"/>
                        </a:rPr>
                        <a:t>1,00</a:t>
                      </a:r>
                      <a:r>
                        <a:rPr lang="pl-PL" sz="1400" b="0" baseline="0" dirty="0" smtClean="0">
                          <a:solidFill>
                            <a:schemeClr val="tx1"/>
                          </a:solidFill>
                          <a:latin typeface="Myriad Pro Light" panose="020B0403030403020204" pitchFamily="34" charset="0"/>
                        </a:rPr>
                        <a:t> zł</a:t>
                      </a:r>
                      <a:endParaRPr lang="pl-PL" sz="1400" b="0" dirty="0">
                        <a:solidFill>
                          <a:schemeClr val="tx1"/>
                        </a:solidFill>
                        <a:latin typeface="Myriad Pro Light" panose="020B0403030403020204" pitchFamily="34" charset="0"/>
                      </a:endParaRPr>
                    </a:p>
                  </a:txBody>
                  <a:tcPr marL="145004" marR="145004" marT="72502" marB="7250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30427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pl-PL" sz="1400" b="0" dirty="0" smtClean="0">
                          <a:solidFill>
                            <a:schemeClr val="tx1"/>
                          </a:solidFill>
                          <a:latin typeface="Myriad Pro Light" panose="020B0403030403020204" pitchFamily="34" charset="0"/>
                        </a:rPr>
                        <a:t>HBO GO</a:t>
                      </a:r>
                      <a:endParaRPr lang="pl-PL" sz="1400" b="0" dirty="0">
                        <a:solidFill>
                          <a:schemeClr val="tx1"/>
                        </a:solidFill>
                        <a:latin typeface="Myriad Pro Light" panose="020B0403030403020204" pitchFamily="34" charset="0"/>
                      </a:endParaRPr>
                    </a:p>
                  </a:txBody>
                  <a:tcPr marL="145004" marR="145004" marT="72502" marB="72502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pl-PL" sz="1400" b="0" dirty="0" smtClean="0">
                          <a:solidFill>
                            <a:schemeClr val="tx1"/>
                          </a:solidFill>
                          <a:latin typeface="Myriad Pro Light" panose="020B0403030403020204" pitchFamily="34" charset="0"/>
                        </a:rPr>
                        <a:t>1,00</a:t>
                      </a:r>
                      <a:r>
                        <a:rPr lang="pl-PL" sz="1400" b="0" baseline="0" dirty="0" smtClean="0">
                          <a:solidFill>
                            <a:schemeClr val="tx1"/>
                          </a:solidFill>
                          <a:latin typeface="Myriad Pro Light" panose="020B0403030403020204" pitchFamily="34" charset="0"/>
                        </a:rPr>
                        <a:t> zł</a:t>
                      </a:r>
                      <a:endParaRPr lang="pl-PL" sz="1400" b="0" dirty="0">
                        <a:solidFill>
                          <a:schemeClr val="tx1"/>
                        </a:solidFill>
                        <a:latin typeface="Myriad Pro Light" panose="020B0403030403020204" pitchFamily="34" charset="0"/>
                      </a:endParaRPr>
                    </a:p>
                  </a:txBody>
                  <a:tcPr marL="145004" marR="145004" marT="72502" marB="7250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30427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400" b="0" dirty="0" smtClean="0">
                          <a:solidFill>
                            <a:schemeClr val="tx1"/>
                          </a:solidFill>
                          <a:latin typeface="Myriad Pro Light" panose="020B0403030403020204" pitchFamily="34" charset="0"/>
                        </a:rPr>
                        <a:t>Netia Player</a:t>
                      </a:r>
                    </a:p>
                  </a:txBody>
                  <a:tcPr marL="145004" marR="145004" marT="72502" marB="72502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pl-PL" sz="1400" b="0" dirty="0" smtClean="0">
                          <a:solidFill>
                            <a:schemeClr val="tx1"/>
                          </a:solidFill>
                          <a:latin typeface="Myriad Pro Light" panose="020B0403030403020204" pitchFamily="34" charset="0"/>
                        </a:rPr>
                        <a:t>1,00 zł</a:t>
                      </a:r>
                      <a:endParaRPr lang="pl-PL" sz="1400" b="0" dirty="0">
                        <a:solidFill>
                          <a:schemeClr val="tx1"/>
                        </a:solidFill>
                        <a:latin typeface="Myriad Pro Light" panose="020B0403030403020204" pitchFamily="34" charset="0"/>
                      </a:endParaRPr>
                    </a:p>
                  </a:txBody>
                  <a:tcPr marL="145004" marR="145004" marT="72502" marB="7250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5" name="pole tekstowe 4"/>
          <p:cNvSpPr txBox="1"/>
          <p:nvPr/>
        </p:nvSpPr>
        <p:spPr>
          <a:xfrm>
            <a:off x="436695" y="201513"/>
            <a:ext cx="372775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3600" b="1" dirty="0" smtClean="0">
                <a:latin typeface="+mj-lt"/>
              </a:rPr>
              <a:t>Opłaty aktywacyjne</a:t>
            </a:r>
            <a:endParaRPr lang="pl-PL" sz="3600" b="1" dirty="0">
              <a:latin typeface="+mj-lt"/>
            </a:endParaRPr>
          </a:p>
        </p:txBody>
      </p:sp>
      <p:sp>
        <p:nvSpPr>
          <p:cNvPr id="8" name="pole tekstowe 7"/>
          <p:cNvSpPr txBox="1"/>
          <p:nvPr/>
        </p:nvSpPr>
        <p:spPr>
          <a:xfrm>
            <a:off x="1392800" y="1429499"/>
            <a:ext cx="136716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000" b="1" dirty="0" smtClean="0">
                <a:solidFill>
                  <a:schemeClr val="accent1"/>
                </a:solidFill>
                <a:latin typeface="+mj-lt"/>
              </a:rPr>
              <a:t>Usługi</a:t>
            </a:r>
          </a:p>
          <a:p>
            <a:r>
              <a:rPr lang="pl-PL" sz="2000" b="1" dirty="0" smtClean="0">
                <a:solidFill>
                  <a:schemeClr val="accent1"/>
                </a:solidFill>
                <a:latin typeface="+mj-lt"/>
              </a:rPr>
              <a:t>stacjonarne</a:t>
            </a:r>
            <a:endParaRPr lang="pl-PL" sz="2000" b="1" dirty="0">
              <a:solidFill>
                <a:schemeClr val="accent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07040454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" name="Obraz 3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145"/>
            <a:ext cx="12192000" cy="6858000"/>
          </a:xfrm>
          <a:prstGeom prst="rect">
            <a:avLst/>
          </a:prstGeom>
        </p:spPr>
      </p:pic>
      <p:sp>
        <p:nvSpPr>
          <p:cNvPr id="36" name="pole tekstowe 35"/>
          <p:cNvSpPr txBox="1"/>
          <p:nvPr/>
        </p:nvSpPr>
        <p:spPr>
          <a:xfrm>
            <a:off x="436695" y="201513"/>
            <a:ext cx="770640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3600" b="1" dirty="0" smtClean="0">
                <a:latin typeface="+mj-lt"/>
              </a:rPr>
              <a:t>GigaPromocja –</a:t>
            </a:r>
            <a:r>
              <a:rPr lang="pl-PL" sz="3600" dirty="0" smtClean="0">
                <a:latin typeface="+mj-lt"/>
              </a:rPr>
              <a:t> </a:t>
            </a:r>
            <a:r>
              <a:rPr lang="pl-PL" sz="3600" b="1" dirty="0" smtClean="0">
                <a:latin typeface="+mj-lt"/>
              </a:rPr>
              <a:t>Oferta dla Przyjaciół Netii</a:t>
            </a:r>
            <a:endParaRPr lang="pl-PL" sz="3600" dirty="0">
              <a:latin typeface="+mj-lt"/>
            </a:endParaRPr>
          </a:p>
        </p:txBody>
      </p:sp>
      <p:graphicFrame>
        <p:nvGraphicFramePr>
          <p:cNvPr id="6" name="Tabel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1493272"/>
              </p:ext>
            </p:extLst>
          </p:nvPr>
        </p:nvGraphicFramePr>
        <p:xfrm>
          <a:off x="184183" y="1584085"/>
          <a:ext cx="5028735" cy="135228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8108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3314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145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36368">
                <a:tc>
                  <a:txBody>
                    <a:bodyPr/>
                    <a:lstStyle/>
                    <a:p>
                      <a:r>
                        <a:rPr lang="pl-PL" sz="1100" dirty="0" smtClean="0">
                          <a:solidFill>
                            <a:schemeClr val="tx1"/>
                          </a:solidFill>
                          <a:latin typeface="+mj-lt"/>
                        </a:rPr>
                        <a:t>Prędkość</a:t>
                      </a:r>
                      <a:endParaRPr lang="pl-PL" sz="110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100" dirty="0" smtClean="0">
                          <a:solidFill>
                            <a:schemeClr val="tx1"/>
                          </a:solidFill>
                          <a:latin typeface="+mj-lt"/>
                        </a:rPr>
                        <a:t>Technologia:</a:t>
                      </a:r>
                      <a:endParaRPr lang="pl-PL" sz="110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100" dirty="0" smtClean="0">
                          <a:solidFill>
                            <a:schemeClr val="tx1"/>
                          </a:solidFill>
                          <a:latin typeface="+mj-lt"/>
                        </a:rPr>
                        <a:t>opłata</a:t>
                      </a:r>
                      <a:r>
                        <a:rPr lang="pl-PL" sz="1100" baseline="0" dirty="0" smtClean="0">
                          <a:solidFill>
                            <a:schemeClr val="tx1"/>
                          </a:solidFill>
                          <a:latin typeface="+mj-lt"/>
                        </a:rPr>
                        <a:t> </a:t>
                      </a:r>
                      <a:r>
                        <a:rPr lang="pl-PL" sz="1100" dirty="0" smtClean="0">
                          <a:solidFill>
                            <a:schemeClr val="tx1"/>
                          </a:solidFill>
                          <a:latin typeface="+mj-lt"/>
                        </a:rPr>
                        <a:t>od 1 miesiąca</a:t>
                      </a:r>
                      <a:endParaRPr lang="pl-PL" sz="110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20471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100" dirty="0" smtClean="0">
                          <a:solidFill>
                            <a:schemeClr val="tx1"/>
                          </a:solidFill>
                          <a:latin typeface="+mj-lt"/>
                        </a:rPr>
                        <a:t>Max 10 / 20 / 50 / 80 / 100 / 150 / 500 /</a:t>
                      </a:r>
                      <a:r>
                        <a:rPr lang="pl-PL" sz="1100" baseline="0" dirty="0" smtClean="0">
                          <a:solidFill>
                            <a:schemeClr val="tx1"/>
                          </a:solidFill>
                          <a:latin typeface="+mj-lt"/>
                        </a:rPr>
                        <a:t> 1000 ( poza HFC ) </a:t>
                      </a:r>
                      <a:endParaRPr lang="pl-PL" sz="1100" dirty="0" smtClean="0">
                        <a:solidFill>
                          <a:schemeClr val="tx1"/>
                        </a:solidFill>
                        <a:latin typeface="+mj-lt"/>
                      </a:endParaRPr>
                    </a:p>
                    <a:p>
                      <a:endParaRPr lang="pl-PL" sz="110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100" dirty="0" smtClean="0">
                          <a:solidFill>
                            <a:schemeClr val="tx1"/>
                          </a:solidFill>
                          <a:latin typeface="+mj-lt"/>
                        </a:rPr>
                        <a:t>CU, BSA , LLU</a:t>
                      </a:r>
                      <a:r>
                        <a:rPr lang="pl-PL" sz="1100" baseline="0" dirty="0" smtClean="0">
                          <a:solidFill>
                            <a:schemeClr val="tx1"/>
                          </a:solidFill>
                          <a:latin typeface="+mj-lt"/>
                        </a:rPr>
                        <a:t> , ETTH, ETTH ( I ) , PON , HFC </a:t>
                      </a:r>
                      <a:endParaRPr lang="pl-PL" sz="1100" dirty="0" smtClean="0">
                        <a:solidFill>
                          <a:schemeClr val="tx1"/>
                        </a:solidFill>
                        <a:latin typeface="+mj-lt"/>
                      </a:endParaRPr>
                    </a:p>
                    <a:p>
                      <a:pPr algn="ctr"/>
                      <a:endParaRPr lang="pl-PL" sz="110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100" dirty="0" smtClean="0">
                          <a:solidFill>
                            <a:schemeClr val="tx1"/>
                          </a:solidFill>
                          <a:latin typeface="+mj-lt"/>
                        </a:rPr>
                        <a:t>35,00zł</a:t>
                      </a:r>
                      <a:endParaRPr lang="pl-PL" sz="110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72737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100" dirty="0" smtClean="0">
                          <a:solidFill>
                            <a:schemeClr val="tx1"/>
                          </a:solidFill>
                          <a:latin typeface="+mj-lt"/>
                        </a:rPr>
                        <a:t>Max 1000</a:t>
                      </a:r>
                    </a:p>
                    <a:p>
                      <a:endParaRPr lang="pl-PL" sz="110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100" dirty="0" smtClean="0">
                          <a:solidFill>
                            <a:schemeClr val="tx1"/>
                          </a:solidFill>
                          <a:latin typeface="+mj-lt"/>
                        </a:rPr>
                        <a:t>HFC</a:t>
                      </a:r>
                      <a:endParaRPr lang="pl-PL" sz="110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100" dirty="0" smtClean="0">
                          <a:solidFill>
                            <a:schemeClr val="tx1"/>
                          </a:solidFill>
                          <a:latin typeface="+mj-lt"/>
                        </a:rPr>
                        <a:t>45,00zł</a:t>
                      </a:r>
                      <a:endParaRPr lang="pl-PL" sz="110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7" name="pole tekstowe 6"/>
          <p:cNvSpPr txBox="1"/>
          <p:nvPr/>
        </p:nvSpPr>
        <p:spPr>
          <a:xfrm>
            <a:off x="184183" y="1062168"/>
            <a:ext cx="336156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000" b="1" dirty="0">
                <a:latin typeface="+mj-lt"/>
              </a:rPr>
              <a:t>Usługa </a:t>
            </a:r>
            <a:r>
              <a:rPr lang="pl-PL" sz="2000" b="1" dirty="0">
                <a:solidFill>
                  <a:srgbClr val="7030A0"/>
                </a:solidFill>
                <a:latin typeface="+mj-lt"/>
              </a:rPr>
              <a:t>internetu stacjonarnego</a:t>
            </a:r>
          </a:p>
        </p:txBody>
      </p:sp>
      <p:graphicFrame>
        <p:nvGraphicFramePr>
          <p:cNvPr id="8" name="Tabela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08096237"/>
              </p:ext>
            </p:extLst>
          </p:nvPr>
        </p:nvGraphicFramePr>
        <p:xfrm>
          <a:off x="184183" y="3430361"/>
          <a:ext cx="5028735" cy="1615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8108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3314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145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36368">
                <a:tc>
                  <a:txBody>
                    <a:bodyPr/>
                    <a:lstStyle/>
                    <a:p>
                      <a:r>
                        <a:rPr lang="pl-PL" sz="1100" dirty="0" smtClean="0">
                          <a:solidFill>
                            <a:schemeClr val="tx1"/>
                          </a:solidFill>
                          <a:latin typeface="+mj-lt"/>
                        </a:rPr>
                        <a:t>Wariant</a:t>
                      </a:r>
                      <a:endParaRPr lang="pl-PL" sz="110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100" dirty="0" smtClean="0">
                          <a:solidFill>
                            <a:schemeClr val="tx1"/>
                          </a:solidFill>
                          <a:latin typeface="+mj-lt"/>
                        </a:rPr>
                        <a:t>Technologia:</a:t>
                      </a:r>
                      <a:endParaRPr lang="pl-PL" sz="110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100" dirty="0" smtClean="0">
                          <a:solidFill>
                            <a:schemeClr val="tx1"/>
                          </a:solidFill>
                          <a:latin typeface="+mj-lt"/>
                        </a:rPr>
                        <a:t>opłata</a:t>
                      </a:r>
                      <a:r>
                        <a:rPr lang="pl-PL" sz="1100" baseline="0" dirty="0" smtClean="0">
                          <a:solidFill>
                            <a:schemeClr val="tx1"/>
                          </a:solidFill>
                          <a:latin typeface="+mj-lt"/>
                        </a:rPr>
                        <a:t> </a:t>
                      </a:r>
                      <a:r>
                        <a:rPr lang="pl-PL" sz="1100" dirty="0" smtClean="0">
                          <a:solidFill>
                            <a:schemeClr val="tx1"/>
                          </a:solidFill>
                          <a:latin typeface="+mj-lt"/>
                        </a:rPr>
                        <a:t>od 1 miesiąca</a:t>
                      </a:r>
                      <a:endParaRPr lang="pl-PL" sz="110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20471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100" dirty="0" smtClean="0">
                          <a:solidFill>
                            <a:schemeClr val="tx1"/>
                          </a:solidFill>
                          <a:latin typeface="+mj-lt"/>
                        </a:rPr>
                        <a:t>Max 10 / 20 / 50 / 80 / 100 / 150 / 500 /</a:t>
                      </a:r>
                      <a:r>
                        <a:rPr lang="pl-PL" sz="1100" baseline="0" dirty="0" smtClean="0">
                          <a:solidFill>
                            <a:schemeClr val="tx1"/>
                          </a:solidFill>
                          <a:latin typeface="+mj-lt"/>
                        </a:rPr>
                        <a:t> 1000 ( poza HFC ) z Telewizją </a:t>
                      </a:r>
                      <a:r>
                        <a:rPr lang="pl-PL" sz="1100" b="1" baseline="0" dirty="0" smtClean="0">
                          <a:solidFill>
                            <a:schemeClr val="tx1"/>
                          </a:solidFill>
                          <a:latin typeface="+mj-lt"/>
                        </a:rPr>
                        <a:t>Pakiet Standard</a:t>
                      </a:r>
                      <a:endParaRPr lang="pl-PL" sz="1100" b="1" dirty="0" smtClean="0">
                        <a:solidFill>
                          <a:schemeClr val="tx1"/>
                        </a:solidFill>
                        <a:latin typeface="+mj-lt"/>
                      </a:endParaRPr>
                    </a:p>
                    <a:p>
                      <a:endParaRPr lang="pl-PL" sz="110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100" dirty="0" smtClean="0">
                          <a:solidFill>
                            <a:schemeClr val="tx1"/>
                          </a:solidFill>
                          <a:latin typeface="+mj-lt"/>
                        </a:rPr>
                        <a:t>CU, BSA , LLU</a:t>
                      </a:r>
                      <a:r>
                        <a:rPr lang="pl-PL" sz="1100" baseline="0" dirty="0" smtClean="0">
                          <a:solidFill>
                            <a:schemeClr val="tx1"/>
                          </a:solidFill>
                          <a:latin typeface="+mj-lt"/>
                        </a:rPr>
                        <a:t> , ETTH, ETTH ( I ) , PON , HFC </a:t>
                      </a:r>
                      <a:endParaRPr lang="pl-PL" sz="1100" dirty="0" smtClean="0">
                        <a:solidFill>
                          <a:schemeClr val="tx1"/>
                        </a:solidFill>
                        <a:latin typeface="+mj-lt"/>
                      </a:endParaRPr>
                    </a:p>
                    <a:p>
                      <a:pPr algn="ctr"/>
                      <a:endParaRPr lang="pl-PL" sz="110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100" dirty="0" smtClean="0">
                          <a:solidFill>
                            <a:schemeClr val="tx1"/>
                          </a:solidFill>
                          <a:latin typeface="+mj-lt"/>
                        </a:rPr>
                        <a:t>55,00zł</a:t>
                      </a:r>
                      <a:endParaRPr lang="pl-PL" sz="110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72737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100" dirty="0" smtClean="0">
                          <a:solidFill>
                            <a:schemeClr val="tx1"/>
                          </a:solidFill>
                          <a:latin typeface="+mj-lt"/>
                        </a:rPr>
                        <a:t>Max 1000 z Telewizją </a:t>
                      </a:r>
                      <a:r>
                        <a:rPr lang="pl-PL" sz="1100" b="1" dirty="0" smtClean="0">
                          <a:solidFill>
                            <a:schemeClr val="tx1"/>
                          </a:solidFill>
                          <a:latin typeface="+mj-lt"/>
                        </a:rPr>
                        <a:t>Pakiet Standard </a:t>
                      </a:r>
                    </a:p>
                    <a:p>
                      <a:endParaRPr lang="pl-PL" sz="110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100" dirty="0" smtClean="0">
                          <a:solidFill>
                            <a:schemeClr val="tx1"/>
                          </a:solidFill>
                          <a:latin typeface="+mj-lt"/>
                        </a:rPr>
                        <a:t>HFC</a:t>
                      </a:r>
                      <a:endParaRPr lang="pl-PL" sz="110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100" dirty="0" smtClean="0">
                          <a:solidFill>
                            <a:schemeClr val="tx1"/>
                          </a:solidFill>
                          <a:latin typeface="+mj-lt"/>
                        </a:rPr>
                        <a:t>65,00zł</a:t>
                      </a:r>
                      <a:endParaRPr lang="pl-PL" sz="110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9" name="pole tekstowe 8"/>
          <p:cNvSpPr txBox="1"/>
          <p:nvPr/>
        </p:nvSpPr>
        <p:spPr>
          <a:xfrm>
            <a:off x="184183" y="3058180"/>
            <a:ext cx="32658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b="1" dirty="0">
                <a:latin typeface="+mj-lt"/>
              </a:rPr>
              <a:t>Telewizja </a:t>
            </a:r>
            <a:r>
              <a:rPr lang="pl-PL" b="1" dirty="0" smtClean="0">
                <a:latin typeface="+mj-lt"/>
              </a:rPr>
              <a:t>„</a:t>
            </a:r>
            <a:r>
              <a:rPr lang="pl-PL" b="1" dirty="0" smtClean="0">
                <a:solidFill>
                  <a:schemeClr val="accent3"/>
                </a:solidFill>
                <a:latin typeface="+mj-lt"/>
              </a:rPr>
              <a:t>Standard</a:t>
            </a:r>
            <a:r>
              <a:rPr lang="pl-PL" b="1" dirty="0" smtClean="0">
                <a:latin typeface="+mj-lt"/>
              </a:rPr>
              <a:t>” </a:t>
            </a:r>
            <a:r>
              <a:rPr lang="pl-PL" b="1" dirty="0">
                <a:latin typeface="+mj-lt"/>
              </a:rPr>
              <a:t>z internetem</a:t>
            </a:r>
          </a:p>
        </p:txBody>
      </p:sp>
      <p:graphicFrame>
        <p:nvGraphicFramePr>
          <p:cNvPr id="10" name="Tabela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47168875"/>
              </p:ext>
            </p:extLst>
          </p:nvPr>
        </p:nvGraphicFramePr>
        <p:xfrm>
          <a:off x="5750821" y="1539642"/>
          <a:ext cx="5028735" cy="144117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8108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4801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9963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45432">
                <a:tc>
                  <a:txBody>
                    <a:bodyPr/>
                    <a:lstStyle/>
                    <a:p>
                      <a:r>
                        <a:rPr lang="pl-PL" sz="1100" dirty="0" smtClean="0">
                          <a:solidFill>
                            <a:schemeClr val="tx1"/>
                          </a:solidFill>
                          <a:latin typeface="+mj-lt"/>
                        </a:rPr>
                        <a:t>Wariant</a:t>
                      </a:r>
                      <a:endParaRPr lang="pl-PL" sz="110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100" dirty="0" smtClean="0">
                          <a:solidFill>
                            <a:schemeClr val="tx1"/>
                          </a:solidFill>
                          <a:latin typeface="+mj-lt"/>
                        </a:rPr>
                        <a:t>Technologia:</a:t>
                      </a:r>
                      <a:endParaRPr lang="pl-PL" sz="110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100" dirty="0" smtClean="0">
                          <a:solidFill>
                            <a:schemeClr val="tx1"/>
                          </a:solidFill>
                          <a:latin typeface="+mj-lt"/>
                        </a:rPr>
                        <a:t>opłata</a:t>
                      </a:r>
                      <a:r>
                        <a:rPr lang="pl-PL" sz="1100" baseline="0" dirty="0" smtClean="0">
                          <a:solidFill>
                            <a:schemeClr val="tx1"/>
                          </a:solidFill>
                          <a:latin typeface="+mj-lt"/>
                        </a:rPr>
                        <a:t> </a:t>
                      </a:r>
                      <a:r>
                        <a:rPr lang="pl-PL" sz="1100" dirty="0" smtClean="0">
                          <a:solidFill>
                            <a:schemeClr val="tx1"/>
                          </a:solidFill>
                          <a:latin typeface="+mj-lt"/>
                        </a:rPr>
                        <a:t>od 1 miesiąca</a:t>
                      </a:r>
                      <a:endParaRPr lang="pl-PL" sz="110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71679">
                <a:tc>
                  <a:txBody>
                    <a:bodyPr/>
                    <a:lstStyle/>
                    <a:p>
                      <a:r>
                        <a:rPr lang="pl-PL" sz="1100" dirty="0" smtClean="0">
                          <a:solidFill>
                            <a:schemeClr val="tx1"/>
                          </a:solidFill>
                          <a:latin typeface="+mj-lt"/>
                        </a:rPr>
                        <a:t>Do wszystkich</a:t>
                      </a:r>
                      <a:r>
                        <a:rPr lang="pl-PL" sz="1100" baseline="0" dirty="0" smtClean="0">
                          <a:solidFill>
                            <a:schemeClr val="tx1"/>
                          </a:solidFill>
                          <a:latin typeface="+mj-lt"/>
                        </a:rPr>
                        <a:t> bez limitu</a:t>
                      </a:r>
                      <a:endParaRPr lang="pl-PL" sz="110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100" dirty="0" smtClean="0">
                          <a:solidFill>
                            <a:schemeClr val="tx1"/>
                          </a:solidFill>
                          <a:latin typeface="+mj-lt"/>
                        </a:rPr>
                        <a:t>CU, LLU</a:t>
                      </a:r>
                      <a:r>
                        <a:rPr lang="pl-PL" sz="1100" baseline="0" dirty="0" smtClean="0">
                          <a:solidFill>
                            <a:schemeClr val="tx1"/>
                          </a:solidFill>
                          <a:latin typeface="+mj-lt"/>
                        </a:rPr>
                        <a:t> , ETTH, ETTH ( I ) , PON , HFC </a:t>
                      </a:r>
                      <a:endParaRPr lang="pl-PL" sz="1100" dirty="0" smtClean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100" dirty="0" smtClean="0">
                          <a:solidFill>
                            <a:schemeClr val="tx1"/>
                          </a:solidFill>
                          <a:latin typeface="+mj-lt"/>
                        </a:rPr>
                        <a:t>10,00zł</a:t>
                      </a:r>
                      <a:endParaRPr lang="pl-PL" sz="110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03209">
                <a:tc>
                  <a:txBody>
                    <a:bodyPr/>
                    <a:lstStyle/>
                    <a:p>
                      <a:r>
                        <a:rPr lang="pl-PL" sz="1100" dirty="0" smtClean="0">
                          <a:solidFill>
                            <a:schemeClr val="tx1"/>
                          </a:solidFill>
                          <a:latin typeface="+mj-lt"/>
                        </a:rPr>
                        <a:t>Lepszy telefon 30</a:t>
                      </a:r>
                      <a:endParaRPr lang="pl-PL" sz="110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100" dirty="0" smtClean="0">
                          <a:solidFill>
                            <a:schemeClr val="tx1"/>
                          </a:solidFill>
                          <a:latin typeface="+mj-lt"/>
                        </a:rPr>
                        <a:t>BSA/WLR</a:t>
                      </a:r>
                      <a:endParaRPr lang="pl-PL" sz="110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100" dirty="0" smtClean="0">
                          <a:solidFill>
                            <a:schemeClr val="tx1"/>
                          </a:solidFill>
                          <a:latin typeface="+mj-lt"/>
                        </a:rPr>
                        <a:t>25,00zł</a:t>
                      </a:r>
                      <a:endParaRPr lang="pl-PL" sz="110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83634931"/>
                  </a:ext>
                </a:extLst>
              </a:tr>
              <a:tr h="307205">
                <a:tc>
                  <a:txBody>
                    <a:bodyPr/>
                    <a:lstStyle/>
                    <a:p>
                      <a:r>
                        <a:rPr lang="pl-PL" sz="1100" dirty="0" smtClean="0">
                          <a:solidFill>
                            <a:schemeClr val="tx1"/>
                          </a:solidFill>
                          <a:latin typeface="+mj-lt"/>
                        </a:rPr>
                        <a:t>Do wszystkich 200</a:t>
                      </a:r>
                      <a:endParaRPr lang="pl-PL" sz="110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100" dirty="0" smtClean="0">
                          <a:solidFill>
                            <a:schemeClr val="tx1"/>
                          </a:solidFill>
                          <a:latin typeface="+mj-lt"/>
                        </a:rPr>
                        <a:t>BSA/WLR</a:t>
                      </a:r>
                      <a:endParaRPr lang="pl-PL" sz="110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100" dirty="0" smtClean="0">
                          <a:solidFill>
                            <a:schemeClr val="tx1"/>
                          </a:solidFill>
                          <a:latin typeface="+mj-lt"/>
                        </a:rPr>
                        <a:t>35,00zł</a:t>
                      </a:r>
                      <a:endParaRPr lang="pl-PL" sz="110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11" name="pole tekstowe 10"/>
          <p:cNvSpPr txBox="1"/>
          <p:nvPr/>
        </p:nvSpPr>
        <p:spPr>
          <a:xfrm>
            <a:off x="5656343" y="1119835"/>
            <a:ext cx="504182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1600" b="1" dirty="0">
                <a:solidFill>
                  <a:schemeClr val="accent2"/>
                </a:solidFill>
                <a:latin typeface="+mj-lt"/>
              </a:rPr>
              <a:t>Telefon Stacjonarny </a:t>
            </a:r>
            <a:r>
              <a:rPr lang="pl-PL" sz="1600" b="1" dirty="0">
                <a:latin typeface="+mj-lt"/>
              </a:rPr>
              <a:t>świadczony łącznie z usługą internetową</a:t>
            </a:r>
            <a:endParaRPr lang="pl-PL" sz="1600" b="1" dirty="0">
              <a:solidFill>
                <a:schemeClr val="accent6"/>
              </a:solidFill>
              <a:latin typeface="+mj-lt"/>
            </a:endParaRPr>
          </a:p>
        </p:txBody>
      </p:sp>
      <p:sp>
        <p:nvSpPr>
          <p:cNvPr id="12" name="pole tekstowe 11"/>
          <p:cNvSpPr txBox="1"/>
          <p:nvPr/>
        </p:nvSpPr>
        <p:spPr>
          <a:xfrm>
            <a:off x="10849646" y="1947454"/>
            <a:ext cx="1526537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100" b="1" dirty="0">
                <a:latin typeface="+mj-lt"/>
              </a:rPr>
              <a:t>+ Identyfikacja numeru</a:t>
            </a:r>
            <a:br>
              <a:rPr lang="pl-PL" sz="1100" b="1" dirty="0">
                <a:latin typeface="+mj-lt"/>
              </a:rPr>
            </a:br>
            <a:r>
              <a:rPr lang="pl-PL" sz="1100" dirty="0">
                <a:latin typeface="+mj-lt"/>
              </a:rPr>
              <a:t>Pierwszy miesiąc za symboliczne 0,01 zł</a:t>
            </a:r>
            <a:br>
              <a:rPr lang="pl-PL" sz="1100" dirty="0">
                <a:latin typeface="+mj-lt"/>
              </a:rPr>
            </a:br>
            <a:r>
              <a:rPr lang="pl-PL" sz="1100" dirty="0">
                <a:latin typeface="+mj-lt"/>
              </a:rPr>
              <a:t>później 3,69 zł od drugiego miesiąca.</a:t>
            </a:r>
            <a:endParaRPr lang="pl-PL" sz="1100" b="1" dirty="0">
              <a:latin typeface="+mj-lt"/>
            </a:endParaRPr>
          </a:p>
        </p:txBody>
      </p:sp>
      <p:graphicFrame>
        <p:nvGraphicFramePr>
          <p:cNvPr id="13" name="Tabela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90055347"/>
              </p:ext>
            </p:extLst>
          </p:nvPr>
        </p:nvGraphicFramePr>
        <p:xfrm>
          <a:off x="173908" y="5195339"/>
          <a:ext cx="5028735" cy="63454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9080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3314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0478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5462">
                <a:tc>
                  <a:txBody>
                    <a:bodyPr/>
                    <a:lstStyle/>
                    <a:p>
                      <a:endParaRPr lang="pl-PL" sz="110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100" dirty="0" smtClean="0">
                          <a:solidFill>
                            <a:schemeClr val="tx1"/>
                          </a:solidFill>
                          <a:latin typeface="+mj-lt"/>
                        </a:rPr>
                        <a:t>Od 1 miesiąca</a:t>
                      </a:r>
                      <a:endParaRPr lang="pl-PL" sz="110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100" dirty="0" smtClean="0">
                          <a:solidFill>
                            <a:schemeClr val="tx1"/>
                          </a:solidFill>
                          <a:latin typeface="+mj-lt"/>
                        </a:rPr>
                        <a:t>Od 3</a:t>
                      </a:r>
                      <a:r>
                        <a:rPr lang="pl-PL" sz="1100" baseline="0" dirty="0" smtClean="0">
                          <a:solidFill>
                            <a:schemeClr val="tx1"/>
                          </a:solidFill>
                          <a:latin typeface="+mj-lt"/>
                        </a:rPr>
                        <a:t> miesiąca</a:t>
                      </a:r>
                      <a:endParaRPr lang="pl-PL" sz="110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27959">
                <a:tc>
                  <a:txBody>
                    <a:bodyPr/>
                    <a:lstStyle/>
                    <a:p>
                      <a:r>
                        <a:rPr lang="pl-PL" sz="1100" dirty="0" smtClean="0">
                          <a:solidFill>
                            <a:schemeClr val="tx1"/>
                          </a:solidFill>
                          <a:latin typeface="+mj-lt"/>
                        </a:rPr>
                        <a:t>Licencja</a:t>
                      </a:r>
                      <a:r>
                        <a:rPr lang="pl-PL" sz="1100" baseline="0" dirty="0" smtClean="0">
                          <a:solidFill>
                            <a:schemeClr val="tx1"/>
                          </a:solidFill>
                          <a:latin typeface="+mj-lt"/>
                        </a:rPr>
                        <a:t> na 2 komputery</a:t>
                      </a:r>
                      <a:endParaRPr lang="pl-PL" sz="110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100" dirty="0" smtClean="0">
                          <a:solidFill>
                            <a:schemeClr val="tx1"/>
                          </a:solidFill>
                          <a:latin typeface="+mj-lt"/>
                        </a:rPr>
                        <a:t>0,00 zł</a:t>
                      </a:r>
                      <a:endParaRPr lang="pl-PL" sz="110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100" dirty="0" smtClean="0">
                          <a:solidFill>
                            <a:schemeClr val="tx1"/>
                          </a:solidFill>
                          <a:latin typeface="+mj-lt"/>
                        </a:rPr>
                        <a:t>9,90 zł</a:t>
                      </a:r>
                      <a:endParaRPr lang="pl-PL" sz="110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4" name="pole tekstowe 13"/>
          <p:cNvSpPr txBox="1"/>
          <p:nvPr/>
        </p:nvSpPr>
        <p:spPr>
          <a:xfrm>
            <a:off x="184183" y="5201235"/>
            <a:ext cx="207051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600" b="1" dirty="0">
                <a:solidFill>
                  <a:schemeClr val="accent1"/>
                </a:solidFill>
                <a:latin typeface="+mj-lt"/>
              </a:rPr>
              <a:t>Bezpieczny Internet</a:t>
            </a:r>
          </a:p>
        </p:txBody>
      </p:sp>
      <p:graphicFrame>
        <p:nvGraphicFramePr>
          <p:cNvPr id="15" name="Tabela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20719627"/>
              </p:ext>
            </p:extLst>
          </p:nvPr>
        </p:nvGraphicFramePr>
        <p:xfrm>
          <a:off x="5814646" y="3444419"/>
          <a:ext cx="4964910" cy="54896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1905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5413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9171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30358">
                <a:tc>
                  <a:txBody>
                    <a:bodyPr/>
                    <a:lstStyle/>
                    <a:p>
                      <a:endParaRPr lang="pl-PL" sz="110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100" dirty="0" smtClean="0">
                          <a:solidFill>
                            <a:schemeClr val="tx1"/>
                          </a:solidFill>
                          <a:latin typeface="+mj-lt"/>
                        </a:rPr>
                        <a:t>Od 1 miesiąca</a:t>
                      </a:r>
                      <a:endParaRPr lang="pl-PL" sz="110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100" dirty="0" smtClean="0">
                          <a:solidFill>
                            <a:schemeClr val="tx1"/>
                          </a:solidFill>
                          <a:latin typeface="+mj-lt"/>
                        </a:rPr>
                        <a:t>Od 2</a:t>
                      </a:r>
                      <a:r>
                        <a:rPr lang="pl-PL" sz="1100" baseline="0" dirty="0" smtClean="0">
                          <a:solidFill>
                            <a:schemeClr val="tx1"/>
                          </a:solidFill>
                          <a:latin typeface="+mj-lt"/>
                        </a:rPr>
                        <a:t> miesiąca</a:t>
                      </a:r>
                      <a:endParaRPr lang="pl-PL" sz="110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9889">
                <a:tc>
                  <a:txBody>
                    <a:bodyPr/>
                    <a:lstStyle/>
                    <a:p>
                      <a:r>
                        <a:rPr lang="pl-PL" sz="1100" dirty="0" smtClean="0">
                          <a:solidFill>
                            <a:schemeClr val="tx1"/>
                          </a:solidFill>
                          <a:latin typeface="+mj-lt"/>
                        </a:rPr>
                        <a:t>Standard</a:t>
                      </a:r>
                      <a:endParaRPr lang="pl-PL" sz="110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100" dirty="0" smtClean="0">
                          <a:solidFill>
                            <a:schemeClr val="tx1"/>
                          </a:solidFill>
                          <a:latin typeface="+mj-lt"/>
                        </a:rPr>
                        <a:t>0,00 zł</a:t>
                      </a:r>
                      <a:endParaRPr lang="pl-PL" sz="110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100" dirty="0" smtClean="0">
                          <a:solidFill>
                            <a:schemeClr val="tx1"/>
                          </a:solidFill>
                          <a:latin typeface="+mj-lt"/>
                        </a:rPr>
                        <a:t>1,00 zł</a:t>
                      </a:r>
                      <a:endParaRPr lang="pl-PL" sz="110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6" name="pole tekstowe 15"/>
          <p:cNvSpPr txBox="1"/>
          <p:nvPr/>
        </p:nvSpPr>
        <p:spPr>
          <a:xfrm>
            <a:off x="5750821" y="3317126"/>
            <a:ext cx="154247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1600" b="1" dirty="0">
                <a:solidFill>
                  <a:schemeClr val="accent5"/>
                </a:solidFill>
                <a:latin typeface="+mj-lt"/>
              </a:rPr>
              <a:t>GigaNagrywarka</a:t>
            </a:r>
            <a:r>
              <a:rPr lang="pl-PL" sz="1600" b="1" dirty="0">
                <a:solidFill>
                  <a:schemeClr val="accent4"/>
                </a:solidFill>
                <a:latin typeface="+mj-lt"/>
              </a:rPr>
              <a:t> </a:t>
            </a:r>
            <a:endParaRPr lang="pl-PL" sz="1600" b="1" dirty="0">
              <a:solidFill>
                <a:schemeClr val="accent6"/>
              </a:solidFill>
              <a:latin typeface="+mj-lt"/>
            </a:endParaRPr>
          </a:p>
        </p:txBody>
      </p:sp>
      <p:grpSp>
        <p:nvGrpSpPr>
          <p:cNvPr id="17" name="Grupa 16"/>
          <p:cNvGrpSpPr/>
          <p:nvPr/>
        </p:nvGrpSpPr>
        <p:grpSpPr>
          <a:xfrm>
            <a:off x="5656344" y="4900369"/>
            <a:ext cx="2951325" cy="1318031"/>
            <a:chOff x="6848474" y="1449076"/>
            <a:chExt cx="3270885" cy="1318031"/>
          </a:xfrm>
        </p:grpSpPr>
        <p:sp>
          <p:nvSpPr>
            <p:cNvPr id="18" name="Prostokąt zaokrąglony 17"/>
            <p:cNvSpPr/>
            <p:nvPr/>
          </p:nvSpPr>
          <p:spPr>
            <a:xfrm>
              <a:off x="6848474" y="1507700"/>
              <a:ext cx="3270885" cy="1259407"/>
            </a:xfrm>
            <a:prstGeom prst="roundRect">
              <a:avLst/>
            </a:prstGeom>
            <a:solidFill>
              <a:schemeClr val="tx1">
                <a:lumMod val="95000"/>
                <a:lumOff val="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>
                <a:latin typeface="+mj-lt"/>
              </a:endParaRPr>
            </a:p>
          </p:txBody>
        </p:sp>
        <p:sp>
          <p:nvSpPr>
            <p:cNvPr id="19" name="pole tekstowe 18"/>
            <p:cNvSpPr txBox="1"/>
            <p:nvPr/>
          </p:nvSpPr>
          <p:spPr>
            <a:xfrm>
              <a:off x="7101385" y="2033565"/>
              <a:ext cx="3009867" cy="60016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l-PL" sz="1100" b="1" dirty="0" smtClean="0">
                  <a:solidFill>
                    <a:schemeClr val="bg1"/>
                  </a:solidFill>
                  <a:latin typeface="+mj-lt"/>
                </a:rPr>
                <a:t>Pakiet HBO GO </a:t>
              </a:r>
              <a:r>
                <a:rPr lang="pl-PL" sz="1100" b="1" dirty="0">
                  <a:solidFill>
                    <a:schemeClr val="bg1"/>
                  </a:solidFill>
                  <a:latin typeface="+mj-lt"/>
                </a:rPr>
                <a:t>1</a:t>
              </a:r>
              <a:r>
                <a:rPr lang="pl-PL" sz="1100" b="1" dirty="0" smtClean="0">
                  <a:solidFill>
                    <a:schemeClr val="bg1"/>
                  </a:solidFill>
                  <a:latin typeface="+mj-lt"/>
                </a:rPr>
                <a:t> miesiące za 1 zł!</a:t>
              </a:r>
            </a:p>
            <a:p>
              <a:r>
                <a:rPr lang="pl-PL" sz="1100" dirty="0" smtClean="0">
                  <a:solidFill>
                    <a:schemeClr val="bg1"/>
                  </a:solidFill>
                  <a:latin typeface="+mj-lt"/>
                </a:rPr>
                <a:t>Od 2 miesiąca 19,90 zł. Klient ma możliwość</a:t>
              </a:r>
              <a:br>
                <a:rPr lang="pl-PL" sz="1100" dirty="0" smtClean="0">
                  <a:solidFill>
                    <a:schemeClr val="bg1"/>
                  </a:solidFill>
                  <a:latin typeface="+mj-lt"/>
                </a:rPr>
              </a:br>
              <a:r>
                <a:rPr lang="pl-PL" sz="1100" dirty="0" smtClean="0">
                  <a:solidFill>
                    <a:schemeClr val="bg1"/>
                  </a:solidFill>
                  <a:latin typeface="+mj-lt"/>
                </a:rPr>
                <a:t>rezygnacji z pakietu w dowolnym momencie.</a:t>
              </a:r>
              <a:endParaRPr lang="pl-PL" sz="1100" dirty="0">
                <a:solidFill>
                  <a:schemeClr val="bg1"/>
                </a:solidFill>
                <a:latin typeface="+mj-lt"/>
              </a:endParaRPr>
            </a:p>
          </p:txBody>
        </p:sp>
        <p:pic>
          <p:nvPicPr>
            <p:cNvPr id="20" name="Obraz 19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45625"/>
            <a:stretch/>
          </p:blipFill>
          <p:spPr>
            <a:xfrm>
              <a:off x="7101385" y="1449076"/>
              <a:ext cx="828675" cy="762000"/>
            </a:xfrm>
            <a:prstGeom prst="rect">
              <a:avLst/>
            </a:prstGeom>
          </p:spPr>
        </p:pic>
      </p:grpSp>
      <p:graphicFrame>
        <p:nvGraphicFramePr>
          <p:cNvPr id="21" name="Tabela 2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37446064"/>
              </p:ext>
            </p:extLst>
          </p:nvPr>
        </p:nvGraphicFramePr>
        <p:xfrm>
          <a:off x="2004506" y="5979419"/>
          <a:ext cx="3171175" cy="52445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1033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6084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65376">
                <a:tc rowSpan="2">
                  <a:txBody>
                    <a:bodyPr/>
                    <a:lstStyle/>
                    <a:p>
                      <a:r>
                        <a:rPr lang="pl-PL" sz="1100" b="1" dirty="0" smtClean="0">
                          <a:solidFill>
                            <a:schemeClr val="tx1"/>
                          </a:solidFill>
                          <a:latin typeface="+mj-lt"/>
                        </a:rPr>
                        <a:t>          Stały</a:t>
                      </a:r>
                      <a:r>
                        <a:rPr lang="pl-PL" sz="1100" b="1" baseline="0" dirty="0" smtClean="0">
                          <a:solidFill>
                            <a:schemeClr val="tx1"/>
                          </a:solidFill>
                          <a:latin typeface="+mj-lt"/>
                        </a:rPr>
                        <a:t> adres IP</a:t>
                      </a:r>
                      <a:endParaRPr lang="pl-PL" sz="1100" b="1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100" dirty="0" smtClean="0">
                          <a:solidFill>
                            <a:schemeClr val="tx1"/>
                          </a:solidFill>
                          <a:latin typeface="+mj-lt"/>
                        </a:rPr>
                        <a:t>od 1 miesiąca</a:t>
                      </a:r>
                      <a:endParaRPr lang="pl-PL" sz="110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11175">
                <a:tc vMerge="1">
                  <a:txBody>
                    <a:bodyPr/>
                    <a:lstStyle/>
                    <a:p>
                      <a:endParaRPr lang="pl-PL" sz="1200" b="1" dirty="0">
                        <a:solidFill>
                          <a:schemeClr val="tx1"/>
                        </a:solidFill>
                        <a:latin typeface="Myriad Pro" panose="020B0503030403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100" dirty="0" smtClean="0">
                          <a:solidFill>
                            <a:schemeClr val="tx1"/>
                          </a:solidFill>
                          <a:latin typeface="+mj-lt"/>
                        </a:rPr>
                        <a:t>10,00</a:t>
                      </a:r>
                      <a:r>
                        <a:rPr lang="pl-PL" sz="1100" baseline="0" dirty="0" smtClean="0">
                          <a:solidFill>
                            <a:schemeClr val="tx1"/>
                          </a:solidFill>
                          <a:latin typeface="+mj-lt"/>
                        </a:rPr>
                        <a:t> zł</a:t>
                      </a:r>
                      <a:endParaRPr lang="pl-PL" sz="110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22" name="Tabela 2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50432562"/>
              </p:ext>
            </p:extLst>
          </p:nvPr>
        </p:nvGraphicFramePr>
        <p:xfrm>
          <a:off x="7422147" y="4154041"/>
          <a:ext cx="1686081" cy="259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82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7780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endParaRPr lang="pl-PL" sz="11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100" b="0" dirty="0" smtClean="0">
                          <a:solidFill>
                            <a:schemeClr val="tx1"/>
                          </a:solidFill>
                          <a:latin typeface="+mj-lt"/>
                        </a:rPr>
                        <a:t>15,00 zł</a:t>
                      </a:r>
                      <a:endParaRPr lang="pl-PL" sz="11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23" name="pole tekstowe 22"/>
          <p:cNvSpPr txBox="1"/>
          <p:nvPr/>
        </p:nvSpPr>
        <p:spPr>
          <a:xfrm>
            <a:off x="5750821" y="4100510"/>
            <a:ext cx="104945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1600" b="1" dirty="0">
                <a:solidFill>
                  <a:schemeClr val="accent3"/>
                </a:solidFill>
                <a:latin typeface="+mj-lt"/>
              </a:rPr>
              <a:t>Multiroom</a:t>
            </a:r>
          </a:p>
        </p:txBody>
      </p:sp>
      <p:graphicFrame>
        <p:nvGraphicFramePr>
          <p:cNvPr id="24" name="Tabela 2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80264985"/>
              </p:ext>
            </p:extLst>
          </p:nvPr>
        </p:nvGraphicFramePr>
        <p:xfrm>
          <a:off x="8835871" y="4971297"/>
          <a:ext cx="3199645" cy="170276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7743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2221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02741">
                <a:tc>
                  <a:txBody>
                    <a:bodyPr/>
                    <a:lstStyle/>
                    <a:p>
                      <a:r>
                        <a:rPr lang="pl-PL" sz="1200" dirty="0" smtClean="0">
                          <a:solidFill>
                            <a:schemeClr val="tx1"/>
                          </a:solidFill>
                          <a:latin typeface="+mj-lt"/>
                        </a:rPr>
                        <a:t>Usługa</a:t>
                      </a:r>
                      <a:endParaRPr lang="pl-PL" sz="120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200" dirty="0" smtClean="0">
                          <a:solidFill>
                            <a:schemeClr val="tx1"/>
                          </a:solidFill>
                          <a:latin typeface="+mj-lt"/>
                        </a:rPr>
                        <a:t>Opłata</a:t>
                      </a:r>
                      <a:endParaRPr lang="pl-PL" sz="120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39097">
                <a:tc>
                  <a:txBody>
                    <a:bodyPr/>
                    <a:lstStyle/>
                    <a:p>
                      <a:r>
                        <a:rPr lang="pl-PL" sz="1200" dirty="0" smtClean="0">
                          <a:solidFill>
                            <a:schemeClr val="tx1"/>
                          </a:solidFill>
                          <a:latin typeface="+mj-lt"/>
                        </a:rPr>
                        <a:t>Internet stacjonarny</a:t>
                      </a:r>
                      <a:endParaRPr lang="pl-PL" sz="120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200" dirty="0" smtClean="0">
                          <a:solidFill>
                            <a:schemeClr val="tx1"/>
                          </a:solidFill>
                          <a:latin typeface="+mj-lt"/>
                        </a:rPr>
                        <a:t>1 zł</a:t>
                      </a:r>
                      <a:endParaRPr lang="pl-PL" sz="120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39097">
                <a:tc>
                  <a:txBody>
                    <a:bodyPr/>
                    <a:lstStyle/>
                    <a:p>
                      <a:r>
                        <a:rPr lang="pl-PL" sz="1200" dirty="0" smtClean="0">
                          <a:solidFill>
                            <a:schemeClr val="tx1"/>
                          </a:solidFill>
                          <a:latin typeface="+mj-lt"/>
                        </a:rPr>
                        <a:t>Telefon stacjonarny</a:t>
                      </a:r>
                      <a:endParaRPr lang="pl-PL" sz="120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200" dirty="0" smtClean="0">
                          <a:solidFill>
                            <a:schemeClr val="tx1"/>
                          </a:solidFill>
                          <a:latin typeface="+mj-lt"/>
                        </a:rPr>
                        <a:t>1 zł</a:t>
                      </a:r>
                      <a:endParaRPr lang="pl-PL" sz="120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02741">
                <a:tc>
                  <a:txBody>
                    <a:bodyPr/>
                    <a:lstStyle/>
                    <a:p>
                      <a:r>
                        <a:rPr lang="pl-PL" sz="1200" dirty="0" smtClean="0">
                          <a:solidFill>
                            <a:schemeClr val="tx1"/>
                          </a:solidFill>
                          <a:latin typeface="+mj-lt"/>
                        </a:rPr>
                        <a:t>Telewizja (również za multiroom)</a:t>
                      </a:r>
                      <a:endParaRPr lang="pl-PL" sz="120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200" dirty="0" smtClean="0">
                          <a:solidFill>
                            <a:schemeClr val="tx1"/>
                          </a:solidFill>
                          <a:latin typeface="+mj-lt"/>
                        </a:rPr>
                        <a:t>1  zł</a:t>
                      </a:r>
                      <a:endParaRPr lang="pl-PL" sz="120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39097">
                <a:tc>
                  <a:txBody>
                    <a:bodyPr/>
                    <a:lstStyle/>
                    <a:p>
                      <a:r>
                        <a:rPr lang="pl-PL" sz="1200" dirty="0" smtClean="0">
                          <a:solidFill>
                            <a:schemeClr val="tx1"/>
                          </a:solidFill>
                          <a:latin typeface="+mj-lt"/>
                        </a:rPr>
                        <a:t>Netia</a:t>
                      </a:r>
                      <a:r>
                        <a:rPr lang="pl-PL" sz="1200" baseline="0" dirty="0" smtClean="0">
                          <a:solidFill>
                            <a:schemeClr val="tx1"/>
                          </a:solidFill>
                          <a:latin typeface="+mj-lt"/>
                        </a:rPr>
                        <a:t> Player</a:t>
                      </a:r>
                      <a:endParaRPr lang="pl-PL" sz="120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200" dirty="0" smtClean="0">
                          <a:solidFill>
                            <a:schemeClr val="tx1"/>
                          </a:solidFill>
                          <a:latin typeface="+mj-lt"/>
                        </a:rPr>
                        <a:t>1 zł</a:t>
                      </a:r>
                      <a:endParaRPr lang="pl-PL" sz="120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39097">
                <a:tc>
                  <a:txBody>
                    <a:bodyPr/>
                    <a:lstStyle/>
                    <a:p>
                      <a:r>
                        <a:rPr lang="pl-PL" sz="1200" dirty="0" smtClean="0">
                          <a:solidFill>
                            <a:schemeClr val="tx1"/>
                          </a:solidFill>
                          <a:latin typeface="+mj-lt"/>
                        </a:rPr>
                        <a:t>HBO GO</a:t>
                      </a:r>
                      <a:endParaRPr lang="pl-PL" sz="120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200" dirty="0" smtClean="0">
                          <a:solidFill>
                            <a:schemeClr val="tx1"/>
                          </a:solidFill>
                          <a:latin typeface="+mj-lt"/>
                        </a:rPr>
                        <a:t>1zł</a:t>
                      </a:r>
                      <a:endParaRPr lang="pl-PL" sz="120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18451753"/>
                  </a:ext>
                </a:extLst>
              </a:tr>
            </a:tbl>
          </a:graphicData>
        </a:graphic>
      </p:graphicFrame>
      <p:sp>
        <p:nvSpPr>
          <p:cNvPr id="25" name="Prostokąt 24"/>
          <p:cNvSpPr/>
          <p:nvPr/>
        </p:nvSpPr>
        <p:spPr>
          <a:xfrm>
            <a:off x="8740289" y="4574296"/>
            <a:ext cx="2362535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1600" b="1" dirty="0" smtClean="0">
                <a:solidFill>
                  <a:schemeClr val="accent2"/>
                </a:solidFill>
                <a:latin typeface="+mj-lt"/>
              </a:rPr>
              <a:t>Opłaty aktywacyjne</a:t>
            </a:r>
            <a:endParaRPr lang="pl-PL" sz="16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390052906"/>
      </p:ext>
    </p:extLst>
  </p:cSld>
  <p:clrMapOvr>
    <a:masterClrMapping/>
  </p:clrMapOvr>
  <p:transition>
    <p:push dir="u"/>
  </p:transition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O.NfUWkczE67DAMu_aUCZw"/>
</p:tagLst>
</file>

<file path=ppt/theme/theme1.xml><?xml version="1.0" encoding="utf-8"?>
<a:theme xmlns:a="http://schemas.openxmlformats.org/drawingml/2006/main" name="Motyw pakietu Office">
  <a:themeElements>
    <a:clrScheme name="Netia">
      <a:dk1>
        <a:sysClr val="windowText" lastClr="000000"/>
      </a:dk1>
      <a:lt1>
        <a:sysClr val="window" lastClr="FFFFFF"/>
      </a:lt1>
      <a:dk2>
        <a:srgbClr val="00D6A6"/>
      </a:dk2>
      <a:lt2>
        <a:srgbClr val="00BEC0"/>
      </a:lt2>
      <a:accent1>
        <a:srgbClr val="009CFF"/>
      </a:accent1>
      <a:accent2>
        <a:srgbClr val="426AFF"/>
      </a:accent2>
      <a:accent3>
        <a:srgbClr val="7F5DD0"/>
      </a:accent3>
      <a:accent4>
        <a:srgbClr val="D929AE"/>
      </a:accent4>
      <a:accent5>
        <a:srgbClr val="FF008C"/>
      </a:accent5>
      <a:accent6>
        <a:srgbClr val="7F7F7F"/>
      </a:accent6>
      <a:hlink>
        <a:srgbClr val="262626"/>
      </a:hlink>
      <a:folHlink>
        <a:srgbClr val="0C0C0C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5733</TotalTime>
  <Words>485</Words>
  <Application>Microsoft Office PowerPoint</Application>
  <PresentationFormat>Panoramiczny</PresentationFormat>
  <Paragraphs>135</Paragraphs>
  <Slides>8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6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8</vt:i4>
      </vt:variant>
    </vt:vector>
  </HeadingPairs>
  <TitlesOfParts>
    <vt:vector size="15" baseType="lpstr">
      <vt:lpstr>Arial</vt:lpstr>
      <vt:lpstr>Calibri</vt:lpstr>
      <vt:lpstr>Calibri Light</vt:lpstr>
      <vt:lpstr>Myriad Pro</vt:lpstr>
      <vt:lpstr>Myriad Pro Light</vt:lpstr>
      <vt:lpstr>Wingdings</vt:lpstr>
      <vt:lpstr>Motyw pakietu Office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</vt:vector>
  </TitlesOfParts>
  <Company>Netia S.A.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Marczak Piotr</dc:creator>
  <cp:lastModifiedBy>Nowak Mariusz</cp:lastModifiedBy>
  <cp:revision>226</cp:revision>
  <dcterms:created xsi:type="dcterms:W3CDTF">2018-12-17T10:01:35Z</dcterms:created>
  <dcterms:modified xsi:type="dcterms:W3CDTF">2019-05-28T08:57:04Z</dcterms:modified>
</cp:coreProperties>
</file>